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7556500" cy="10693400"/>
  <p:notesSz cx="6858000" cy="9144000"/>
  <p:embeddedFontLst>
    <p:embeddedFont>
      <p:font typeface="Lato Bold" panose="020B0604020202020204" charset="0"/>
      <p:regular r:id="rId13"/>
    </p:embeddedFont>
    <p:embeddedFont>
      <p:font typeface="League Spartan" panose="020B0604020202020204" charset="0"/>
      <p:regular r:id="rId14"/>
    </p:embeddedFont>
    <p:embeddedFont>
      <p:font typeface="Open Sans 1" panose="020B0604020202020204" charset="0"/>
      <p:regular r:id="rId15"/>
    </p:embeddedFont>
    <p:embeddedFont>
      <p:font typeface="Open Sans 1 Bold" panose="020B0604020202020204" charset="0"/>
      <p:regular r:id="rId16"/>
    </p:embeddedFont>
    <p:embeddedFont>
      <p:font typeface="Open Sans 2" panose="020B0604020202020204" charset="0"/>
      <p:regular r:id="rId17"/>
    </p:embeddedFont>
    <p:embeddedFont>
      <p:font typeface="Open Sans 2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212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A4F7B-266F-45AF-BFA5-4864F1725092}" type="datetimeFigureOut">
              <a:rPr lang="es-ES" smtClean="0"/>
              <a:t>24/01/2026</a:t>
            </a:fld>
            <a:endParaRPr lang="es-ES"/>
          </a:p>
        </p:txBody>
      </p:sp>
      <p:sp>
        <p:nvSpPr>
          <p:cNvPr id="4" name="Marcador de imagen de diapositiva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7DE57-85D7-4A8D-848D-7F2BD0816F1C}" type="slidenum">
              <a:rPr lang="es-ES" smtClean="0"/>
              <a:t>‹Nº›</a:t>
            </a:fld>
            <a:endParaRPr lang="es-ES"/>
          </a:p>
        </p:txBody>
      </p:sp>
    </p:spTree>
    <p:extLst>
      <p:ext uri="{BB962C8B-B14F-4D97-AF65-F5344CB8AC3E}">
        <p14:creationId xmlns:p14="http://schemas.microsoft.com/office/powerpoint/2010/main" val="573202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017DE57-85D7-4A8D-848D-7F2BD0816F1C}" type="slidenum">
              <a:rPr lang="es-ES" smtClean="0"/>
              <a:t>8</a:t>
            </a:fld>
            <a:endParaRPr lang="es-ES"/>
          </a:p>
        </p:txBody>
      </p:sp>
    </p:spTree>
    <p:extLst>
      <p:ext uri="{BB962C8B-B14F-4D97-AF65-F5344CB8AC3E}">
        <p14:creationId xmlns:p14="http://schemas.microsoft.com/office/powerpoint/2010/main" val="3365923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4"/><Relationship Id="rId7" Type="http://schemas.openxmlformats.org/officeDocument/2006/relationships/image" Target="../media/image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jpeg"/><Relationship Id="rId11" Type="http://schemas.openxmlformats.org/officeDocument/2006/relationships/image" Target="../media/image12.jpeg"/><Relationship Id="rId5" Type="http://schemas.openxmlformats.org/officeDocument/2006/relationships/slideLayout" Target="../slideLayouts/slideLayout7.xml"/><Relationship Id="rId10" Type="http://schemas.openxmlformats.org/officeDocument/2006/relationships/image" Target="../media/image11.jpeg"/><Relationship Id="rId4" Type="http://schemas.openxmlformats.org/officeDocument/2006/relationships/video" Target="../media/media2.mp4"/><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4.mp4"/><Relationship Id="rId7" Type="http://schemas.openxmlformats.org/officeDocument/2006/relationships/image" Target="../media/image2.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4.jpeg"/><Relationship Id="rId11" Type="http://schemas.openxmlformats.org/officeDocument/2006/relationships/image" Target="../media/image14.jpeg"/><Relationship Id="rId5" Type="http://schemas.openxmlformats.org/officeDocument/2006/relationships/slideLayout" Target="../slideLayouts/slideLayout7.xml"/><Relationship Id="rId10" Type="http://schemas.openxmlformats.org/officeDocument/2006/relationships/image" Target="../media/image13.jpeg"/><Relationship Id="rId4" Type="http://schemas.openxmlformats.org/officeDocument/2006/relationships/video" Target="../media/media4.mp4"/><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6.mp4"/><Relationship Id="rId7" Type="http://schemas.openxmlformats.org/officeDocument/2006/relationships/image" Target="../media/image4.jpeg"/><Relationship Id="rId12" Type="http://schemas.openxmlformats.org/officeDocument/2006/relationships/image" Target="../media/image16.jpeg"/><Relationship Id="rId2" Type="http://schemas.openxmlformats.org/officeDocument/2006/relationships/video" Target="../media/media5.mp4"/><Relationship Id="rId1" Type="http://schemas.microsoft.com/office/2007/relationships/media" Target="../media/media5.mp4"/><Relationship Id="rId6" Type="http://schemas.openxmlformats.org/officeDocument/2006/relationships/notesSlide" Target="../notesSlides/notesSlide1.xml"/><Relationship Id="rId11" Type="http://schemas.openxmlformats.org/officeDocument/2006/relationships/image" Target="../media/image15.jpe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video" Target="../media/media6.mp4"/><Relationship Id="rId9"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606885" cy="6720711"/>
            <a:chOff x="0" y="0"/>
            <a:chExt cx="10142513" cy="8960948"/>
          </a:xfrm>
        </p:grpSpPr>
        <p:pic>
          <p:nvPicPr>
            <p:cNvPr id="3" name="Picture 3"/>
            <p:cNvPicPr>
              <a:picLocks noChangeAspect="1"/>
            </p:cNvPicPr>
            <p:nvPr/>
          </p:nvPicPr>
          <p:blipFill>
            <a:blip r:embed="rId2"/>
            <a:srcRect t="20523" b="20523"/>
            <a:stretch>
              <a:fillRect/>
            </a:stretch>
          </p:blipFill>
          <p:spPr>
            <a:xfrm>
              <a:off x="0" y="0"/>
              <a:ext cx="10142513" cy="8960948"/>
            </a:xfrm>
            <a:prstGeom prst="rect">
              <a:avLst/>
            </a:prstGeom>
          </p:spPr>
        </p:pic>
      </p:grpSp>
      <p:grpSp>
        <p:nvGrpSpPr>
          <p:cNvPr id="4" name="Group 4"/>
          <p:cNvGrpSpPr/>
          <p:nvPr/>
        </p:nvGrpSpPr>
        <p:grpSpPr>
          <a:xfrm>
            <a:off x="1445590" y="7464193"/>
            <a:ext cx="4648200" cy="2662742"/>
            <a:chOff x="0" y="0"/>
            <a:chExt cx="6197600" cy="3550322"/>
          </a:xfrm>
        </p:grpSpPr>
        <p:sp>
          <p:nvSpPr>
            <p:cNvPr id="5" name="TextBox 5"/>
            <p:cNvSpPr txBox="1"/>
            <p:nvPr/>
          </p:nvSpPr>
          <p:spPr>
            <a:xfrm>
              <a:off x="0" y="3098855"/>
              <a:ext cx="6197600" cy="451467"/>
            </a:xfrm>
            <a:prstGeom prst="rect">
              <a:avLst/>
            </a:prstGeom>
          </p:spPr>
          <p:txBody>
            <a:bodyPr lIns="0" tIns="0" rIns="0" bIns="0" rtlCol="0" anchor="t">
              <a:spAutoFit/>
            </a:bodyPr>
            <a:lstStyle/>
            <a:p>
              <a:pPr algn="ctr">
                <a:lnSpc>
                  <a:spcPts val="2861"/>
                </a:lnSpc>
              </a:pPr>
              <a:r>
                <a:rPr lang="en-US" sz="2044" b="1" spc="40">
                  <a:solidFill>
                    <a:srgbClr val="444440"/>
                  </a:solidFill>
                  <a:latin typeface="Lato Bold"/>
                  <a:ea typeface="Lato Bold"/>
                  <a:cs typeface="Lato Bold"/>
                  <a:sym typeface="Lato Bold"/>
                </a:rPr>
                <a:t>www.imovsantander.com</a:t>
              </a:r>
            </a:p>
          </p:txBody>
        </p:sp>
        <p:sp>
          <p:nvSpPr>
            <p:cNvPr id="6" name="TextBox 6"/>
            <p:cNvSpPr txBox="1"/>
            <p:nvPr/>
          </p:nvSpPr>
          <p:spPr>
            <a:xfrm>
              <a:off x="375139" y="599487"/>
              <a:ext cx="5452533" cy="957023"/>
            </a:xfrm>
            <a:prstGeom prst="rect">
              <a:avLst/>
            </a:prstGeom>
          </p:spPr>
          <p:txBody>
            <a:bodyPr lIns="0" tIns="0" rIns="0" bIns="0" rtlCol="0" anchor="t">
              <a:spAutoFit/>
            </a:bodyPr>
            <a:lstStyle/>
            <a:p>
              <a:pPr algn="ctr">
                <a:lnSpc>
                  <a:spcPts val="2963"/>
                </a:lnSpc>
              </a:pPr>
              <a:r>
                <a:rPr lang="en-US" sz="2116" b="1" spc="232">
                  <a:solidFill>
                    <a:srgbClr val="444440"/>
                  </a:solidFill>
                  <a:latin typeface="League Spartan"/>
                  <a:ea typeface="League Spartan"/>
                  <a:cs typeface="League Spartan"/>
                  <a:sym typeface="League Spartan"/>
                </a:rPr>
                <a:t>CENTRO IMOV FISIOTERAPIA</a:t>
              </a:r>
            </a:p>
          </p:txBody>
        </p:sp>
        <p:sp>
          <p:nvSpPr>
            <p:cNvPr id="7" name="TextBox 7"/>
            <p:cNvSpPr txBox="1"/>
            <p:nvPr/>
          </p:nvSpPr>
          <p:spPr>
            <a:xfrm>
              <a:off x="365861" y="-28575"/>
              <a:ext cx="5452533" cy="331875"/>
            </a:xfrm>
            <a:prstGeom prst="rect">
              <a:avLst/>
            </a:prstGeom>
          </p:spPr>
          <p:txBody>
            <a:bodyPr lIns="0" tIns="0" rIns="0" bIns="0" rtlCol="0" anchor="t">
              <a:spAutoFit/>
            </a:bodyPr>
            <a:lstStyle/>
            <a:p>
              <a:pPr algn="ctr">
                <a:lnSpc>
                  <a:spcPts val="2162"/>
                </a:lnSpc>
              </a:pPr>
              <a:r>
                <a:rPr lang="en-US" sz="1544" b="1" spc="30">
                  <a:solidFill>
                    <a:srgbClr val="444440"/>
                  </a:solidFill>
                  <a:latin typeface="Lato Bold"/>
                  <a:ea typeface="Lato Bold"/>
                  <a:cs typeface="Lato Bold"/>
                  <a:sym typeface="Lato Bold"/>
                </a:rPr>
                <a:t>ELABORADO POR</a:t>
              </a:r>
            </a:p>
          </p:txBody>
        </p:sp>
      </p:grpSp>
      <p:sp>
        <p:nvSpPr>
          <p:cNvPr id="8" name="Freeform 8"/>
          <p:cNvSpPr/>
          <p:nvPr/>
        </p:nvSpPr>
        <p:spPr>
          <a:xfrm>
            <a:off x="1516508" y="8876870"/>
            <a:ext cx="4466731" cy="50196"/>
          </a:xfrm>
          <a:custGeom>
            <a:avLst/>
            <a:gdLst/>
            <a:ahLst/>
            <a:cxnLst/>
            <a:rect l="l" t="t" r="r" b="b"/>
            <a:pathLst>
              <a:path w="4466731" h="50196">
                <a:moveTo>
                  <a:pt x="0" y="0"/>
                </a:moveTo>
                <a:lnTo>
                  <a:pt x="4466731" y="0"/>
                </a:lnTo>
                <a:lnTo>
                  <a:pt x="4466731" y="50196"/>
                </a:lnTo>
                <a:lnTo>
                  <a:pt x="0" y="50196"/>
                </a:lnTo>
                <a:lnTo>
                  <a:pt x="0" y="0"/>
                </a:lnTo>
                <a:close/>
              </a:path>
            </a:pathLst>
          </a:custGeom>
          <a:blipFill>
            <a:blip r:embed="rId3">
              <a:extLst>
                <a:ext uri="{96DAC541-7B7A-43D3-8B79-37D633B846F1}">
                  <asvg:svgBlip xmlns:asvg="http://schemas.microsoft.com/office/drawing/2016/SVG/main" r:embed="rId4"/>
                </a:ext>
              </a:extLst>
            </a:blip>
            <a:stretch>
              <a:fillRect t="-4399263" b="-4399263"/>
            </a:stretch>
          </a:blipFill>
        </p:spPr>
        <p:txBody>
          <a:bodyPr/>
          <a:lstStyle/>
          <a:p>
            <a:endParaRPr lang="es-ES"/>
          </a:p>
        </p:txBody>
      </p:sp>
      <p:grpSp>
        <p:nvGrpSpPr>
          <p:cNvPr id="9" name="Group 9"/>
          <p:cNvGrpSpPr/>
          <p:nvPr/>
        </p:nvGrpSpPr>
        <p:grpSpPr>
          <a:xfrm>
            <a:off x="1159879" y="1847877"/>
            <a:ext cx="5240241" cy="1958157"/>
            <a:chOff x="0" y="0"/>
            <a:chExt cx="6986988" cy="2610876"/>
          </a:xfrm>
        </p:grpSpPr>
        <p:sp>
          <p:nvSpPr>
            <p:cNvPr id="10" name="TextBox 10"/>
            <p:cNvSpPr txBox="1"/>
            <p:nvPr/>
          </p:nvSpPr>
          <p:spPr>
            <a:xfrm>
              <a:off x="0" y="-76200"/>
              <a:ext cx="6986988" cy="1820333"/>
            </a:xfrm>
            <a:prstGeom prst="rect">
              <a:avLst/>
            </a:prstGeom>
          </p:spPr>
          <p:txBody>
            <a:bodyPr lIns="0" tIns="0" rIns="0" bIns="0" rtlCol="0" anchor="t">
              <a:spAutoFit/>
            </a:bodyPr>
            <a:lstStyle/>
            <a:p>
              <a:pPr algn="ctr">
                <a:lnSpc>
                  <a:spcPts val="5599"/>
                </a:lnSpc>
              </a:pPr>
              <a:r>
                <a:rPr lang="en-US" sz="3999" b="1" spc="439">
                  <a:solidFill>
                    <a:srgbClr val="FFFFFF"/>
                  </a:solidFill>
                  <a:latin typeface="League Spartan"/>
                  <a:ea typeface="League Spartan"/>
                  <a:cs typeface="League Spartan"/>
                  <a:sym typeface="League Spartan"/>
                </a:rPr>
                <a:t>BIOMECÁNICA RUNNING</a:t>
              </a:r>
            </a:p>
          </p:txBody>
        </p:sp>
        <p:sp>
          <p:nvSpPr>
            <p:cNvPr id="11" name="TextBox 11"/>
            <p:cNvSpPr txBox="1"/>
            <p:nvPr/>
          </p:nvSpPr>
          <p:spPr>
            <a:xfrm>
              <a:off x="767228" y="1935610"/>
              <a:ext cx="5452533" cy="675265"/>
            </a:xfrm>
            <a:prstGeom prst="rect">
              <a:avLst/>
            </a:prstGeom>
          </p:spPr>
          <p:txBody>
            <a:bodyPr lIns="0" tIns="0" rIns="0" bIns="0" rtlCol="0" anchor="t">
              <a:spAutoFit/>
            </a:bodyPr>
            <a:lstStyle/>
            <a:p>
              <a:pPr algn="ctr">
                <a:lnSpc>
                  <a:spcPts val="4241"/>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72730" cy="1792968"/>
            <a:chOff x="0" y="0"/>
            <a:chExt cx="10096974" cy="2390624"/>
          </a:xfrm>
        </p:grpSpPr>
        <p:pic>
          <p:nvPicPr>
            <p:cNvPr id="3" name="Picture 3"/>
            <p:cNvPicPr>
              <a:picLocks noChangeAspect="1"/>
            </p:cNvPicPr>
            <p:nvPr/>
          </p:nvPicPr>
          <p:blipFill>
            <a:blip r:embed="rId2"/>
            <a:srcRect t="19622" b="19622"/>
            <a:stretch>
              <a:fillRect/>
            </a:stretch>
          </p:blipFill>
          <p:spPr>
            <a:xfrm>
              <a:off x="0" y="0"/>
              <a:ext cx="10096974" cy="2390624"/>
            </a:xfrm>
            <a:prstGeom prst="rect">
              <a:avLst/>
            </a:prstGeom>
          </p:spPr>
        </p:pic>
      </p:grpSp>
      <p:sp>
        <p:nvSpPr>
          <p:cNvPr id="4" name="TextBox 4"/>
          <p:cNvSpPr txBox="1"/>
          <p:nvPr/>
        </p:nvSpPr>
        <p:spPr>
          <a:xfrm>
            <a:off x="873078" y="1116475"/>
            <a:ext cx="5819775" cy="1286310"/>
          </a:xfrm>
          <a:prstGeom prst="rect">
            <a:avLst/>
          </a:prstGeom>
        </p:spPr>
        <p:txBody>
          <a:bodyPr lIns="0" tIns="0" rIns="0" bIns="0" rtlCol="0" anchor="t">
            <a:spAutoFit/>
          </a:bodyPr>
          <a:lstStyle/>
          <a:p>
            <a:pPr algn="l">
              <a:lnSpc>
                <a:spcPts val="5226"/>
              </a:lnSpc>
            </a:pPr>
            <a:r>
              <a:rPr lang="en-US" sz="3732" b="1" spc="410">
                <a:solidFill>
                  <a:srgbClr val="FFFFFF"/>
                </a:solidFill>
                <a:latin typeface="League Spartan"/>
                <a:ea typeface="League Spartan"/>
                <a:cs typeface="League Spartan"/>
                <a:sym typeface="League Spartan"/>
              </a:rPr>
              <a:t>NUESTRAS ÚLTIMAS ESTADÍSTICAS</a:t>
            </a:r>
          </a:p>
        </p:txBody>
      </p:sp>
      <p:sp>
        <p:nvSpPr>
          <p:cNvPr id="5" name="Freeform 5"/>
          <p:cNvSpPr/>
          <p:nvPr/>
        </p:nvSpPr>
        <p:spPr>
          <a:xfrm>
            <a:off x="511602" y="9859217"/>
            <a:ext cx="6525879" cy="74658"/>
          </a:xfrm>
          <a:custGeom>
            <a:avLst/>
            <a:gdLst/>
            <a:ahLst/>
            <a:cxnLst/>
            <a:rect l="l" t="t" r="r" b="b"/>
            <a:pathLst>
              <a:path w="6525879" h="74658">
                <a:moveTo>
                  <a:pt x="0" y="0"/>
                </a:moveTo>
                <a:lnTo>
                  <a:pt x="6525879" y="0"/>
                </a:lnTo>
                <a:lnTo>
                  <a:pt x="6525879" y="74658"/>
                </a:lnTo>
                <a:lnTo>
                  <a:pt x="0" y="74658"/>
                </a:lnTo>
                <a:lnTo>
                  <a:pt x="0" y="0"/>
                </a:lnTo>
                <a:close/>
              </a:path>
            </a:pathLst>
          </a:custGeom>
          <a:blipFill>
            <a:blip r:embed="rId3">
              <a:extLst>
                <a:ext uri="{96DAC541-7B7A-43D3-8B79-37D633B846F1}">
                  <asvg:svgBlip xmlns:asvg="http://schemas.microsoft.com/office/drawing/2016/SVG/main" r:embed="rId4"/>
                </a:ext>
              </a:extLst>
            </a:blip>
            <a:stretch>
              <a:fillRect t="-4320509" b="-4320509"/>
            </a:stretch>
          </a:blipFill>
        </p:spPr>
        <p:txBody>
          <a:bodyPr/>
          <a:lstStyle/>
          <a:p>
            <a:endParaRPr lang="es-ES"/>
          </a:p>
        </p:txBody>
      </p:sp>
      <p:grpSp>
        <p:nvGrpSpPr>
          <p:cNvPr id="6" name="Group 6"/>
          <p:cNvGrpSpPr/>
          <p:nvPr/>
        </p:nvGrpSpPr>
        <p:grpSpPr>
          <a:xfrm>
            <a:off x="-12730" y="73824"/>
            <a:ext cx="7572730" cy="1719144"/>
            <a:chOff x="0" y="0"/>
            <a:chExt cx="10096974" cy="2292192"/>
          </a:xfrm>
        </p:grpSpPr>
        <p:pic>
          <p:nvPicPr>
            <p:cNvPr id="7" name="Picture 7"/>
            <p:cNvPicPr>
              <a:picLocks noChangeAspect="1"/>
            </p:cNvPicPr>
            <p:nvPr/>
          </p:nvPicPr>
          <p:blipFill>
            <a:blip r:embed="rId5"/>
            <a:srcRect t="32895" b="32895"/>
            <a:stretch>
              <a:fillRect/>
            </a:stretch>
          </p:blipFill>
          <p:spPr>
            <a:xfrm>
              <a:off x="0" y="0"/>
              <a:ext cx="10096974" cy="2292192"/>
            </a:xfrm>
            <a:prstGeom prst="rect">
              <a:avLst/>
            </a:prstGeom>
          </p:spPr>
        </p:pic>
      </p:grpSp>
      <p:sp>
        <p:nvSpPr>
          <p:cNvPr id="8" name="TextBox 8"/>
          <p:cNvSpPr txBox="1"/>
          <p:nvPr/>
        </p:nvSpPr>
        <p:spPr>
          <a:xfrm>
            <a:off x="4090011" y="10197237"/>
            <a:ext cx="2686050" cy="181532"/>
          </a:xfrm>
          <a:prstGeom prst="rect">
            <a:avLst/>
          </a:prstGeom>
        </p:spPr>
        <p:txBody>
          <a:bodyPr lIns="0" tIns="0" rIns="0" bIns="0" rtlCol="0" anchor="t">
            <a:spAutoFit/>
          </a:bodyPr>
          <a:lstStyle/>
          <a:p>
            <a:pPr algn="r">
              <a:lnSpc>
                <a:spcPts val="1544"/>
              </a:lnSpc>
            </a:pPr>
            <a:r>
              <a:rPr lang="en-US" sz="1103" b="1" spc="22">
                <a:solidFill>
                  <a:srgbClr val="444440"/>
                </a:solidFill>
                <a:latin typeface="Open Sans 1 Bold"/>
                <a:ea typeface="Open Sans 1 Bold"/>
                <a:cs typeface="Open Sans 1 Bold"/>
                <a:sym typeface="Open Sans 1 Bold"/>
              </a:rPr>
              <a:t>02</a:t>
            </a:r>
          </a:p>
        </p:txBody>
      </p:sp>
      <p:sp>
        <p:nvSpPr>
          <p:cNvPr id="9" name="TextBox 9"/>
          <p:cNvSpPr txBox="1"/>
          <p:nvPr/>
        </p:nvSpPr>
        <p:spPr>
          <a:xfrm>
            <a:off x="551065" y="10197237"/>
            <a:ext cx="2686050" cy="181532"/>
          </a:xfrm>
          <a:prstGeom prst="rect">
            <a:avLst/>
          </a:prstGeom>
        </p:spPr>
        <p:txBody>
          <a:bodyPr lIns="0" tIns="0" rIns="0" bIns="0" rtlCol="0" anchor="t">
            <a:spAutoFit/>
          </a:bodyPr>
          <a:lstStyle/>
          <a:p>
            <a:pPr algn="l">
              <a:lnSpc>
                <a:spcPts val="1544"/>
              </a:lnSpc>
            </a:pPr>
            <a:r>
              <a:rPr lang="en-US" sz="1103" b="1" spc="22">
                <a:solidFill>
                  <a:srgbClr val="444440"/>
                </a:solidFill>
                <a:latin typeface="Open Sans 1 Bold"/>
                <a:ea typeface="Open Sans 1 Bold"/>
                <a:cs typeface="Open Sans 1 Bold"/>
                <a:sym typeface="Open Sans 1 Bold"/>
              </a:rPr>
              <a:t>IMOV FISIOTERAPIA - BIOMECÁNICA</a:t>
            </a:r>
          </a:p>
        </p:txBody>
      </p:sp>
      <p:sp>
        <p:nvSpPr>
          <p:cNvPr id="10" name="TextBox 10"/>
          <p:cNvSpPr txBox="1"/>
          <p:nvPr/>
        </p:nvSpPr>
        <p:spPr>
          <a:xfrm>
            <a:off x="2145867" y="114664"/>
            <a:ext cx="3255536" cy="1580314"/>
          </a:xfrm>
          <a:prstGeom prst="rect">
            <a:avLst/>
          </a:prstGeom>
        </p:spPr>
        <p:txBody>
          <a:bodyPr lIns="0" tIns="0" rIns="0" bIns="0" rtlCol="0" anchor="t">
            <a:spAutoFit/>
          </a:bodyPr>
          <a:lstStyle/>
          <a:p>
            <a:pPr algn="l">
              <a:lnSpc>
                <a:spcPts val="4246"/>
              </a:lnSpc>
            </a:pPr>
            <a:r>
              <a:rPr lang="en-US" sz="3032" b="1" spc="333">
                <a:solidFill>
                  <a:srgbClr val="FFFFFF"/>
                </a:solidFill>
                <a:latin typeface="League Spartan"/>
                <a:ea typeface="League Spartan"/>
                <a:cs typeface="League Spartan"/>
                <a:sym typeface="League Spartan"/>
              </a:rPr>
              <a:t>EJERCICIOS </a:t>
            </a:r>
          </a:p>
          <a:p>
            <a:pPr algn="l">
              <a:lnSpc>
                <a:spcPts val="4246"/>
              </a:lnSpc>
            </a:pPr>
            <a:r>
              <a:rPr lang="en-US" sz="3032" b="1" spc="333">
                <a:solidFill>
                  <a:srgbClr val="FFFFFF"/>
                </a:solidFill>
                <a:latin typeface="League Spartan"/>
                <a:ea typeface="League Spartan"/>
                <a:cs typeface="League Spartan"/>
                <a:sym typeface="League Spartan"/>
              </a:rPr>
              <a:t>ESTABILIDAD</a:t>
            </a:r>
          </a:p>
          <a:p>
            <a:pPr algn="l">
              <a:lnSpc>
                <a:spcPts val="4246"/>
              </a:lnSpc>
            </a:pPr>
            <a:r>
              <a:rPr lang="en-US" sz="3032" b="1" spc="333">
                <a:solidFill>
                  <a:srgbClr val="FFFFFF"/>
                </a:solidFill>
                <a:latin typeface="League Spartan"/>
                <a:ea typeface="League Spartan"/>
                <a:cs typeface="League Spartan"/>
                <a:sym typeface="League Spartan"/>
              </a:rPr>
              <a:t>DINÁMICA</a:t>
            </a:r>
          </a:p>
        </p:txBody>
      </p:sp>
      <p:sp>
        <p:nvSpPr>
          <p:cNvPr id="11" name="TextBox 11"/>
          <p:cNvSpPr txBox="1"/>
          <p:nvPr/>
        </p:nvSpPr>
        <p:spPr>
          <a:xfrm>
            <a:off x="756000" y="2156202"/>
            <a:ext cx="3933031" cy="1544320"/>
          </a:xfrm>
          <a:prstGeom prst="rect">
            <a:avLst/>
          </a:prstGeom>
        </p:spPr>
        <p:txBody>
          <a:bodyPr lIns="0" tIns="0" rIns="0" bIns="0" rtlCol="0" anchor="t">
            <a:spAutoFit/>
          </a:bodyPr>
          <a:lstStyle/>
          <a:p>
            <a:pPr algn="l">
              <a:lnSpc>
                <a:spcPts val="3079"/>
              </a:lnSpc>
            </a:pPr>
            <a:r>
              <a:rPr lang="en-US" sz="2199" b="1">
                <a:solidFill>
                  <a:srgbClr val="000000"/>
                </a:solidFill>
                <a:latin typeface="Open Sans 2 Bold"/>
                <a:ea typeface="Open Sans 2 Bold"/>
                <a:cs typeface="Open Sans 2 Bold"/>
                <a:sym typeface="Open Sans 2 Bold"/>
              </a:rPr>
              <a:t>ROTACIÓN LENTA</a:t>
            </a:r>
          </a:p>
          <a:p>
            <a:pPr marL="474979" lvl="1" indent="-237490" algn="l">
              <a:lnSpc>
                <a:spcPts val="3079"/>
              </a:lnSpc>
              <a:buFont typeface="Arial"/>
              <a:buChar char="•"/>
            </a:pPr>
            <a:r>
              <a:rPr lang="en-US" sz="2199">
                <a:solidFill>
                  <a:srgbClr val="000000"/>
                </a:solidFill>
                <a:latin typeface="Open Sans 2"/>
                <a:ea typeface="Open Sans 2"/>
                <a:cs typeface="Open Sans 2"/>
                <a:sym typeface="Open Sans 2"/>
              </a:rPr>
              <a:t>2 series</a:t>
            </a:r>
          </a:p>
          <a:p>
            <a:pPr marL="474979" lvl="1" indent="-237490" algn="l">
              <a:lnSpc>
                <a:spcPts val="3079"/>
              </a:lnSpc>
              <a:buFont typeface="Arial"/>
              <a:buChar char="•"/>
            </a:pPr>
            <a:r>
              <a:rPr lang="en-US" sz="2199">
                <a:solidFill>
                  <a:srgbClr val="000000"/>
                </a:solidFill>
                <a:latin typeface="Open Sans 2"/>
                <a:ea typeface="Open Sans 2"/>
                <a:cs typeface="Open Sans 2"/>
                <a:sym typeface="Open Sans 2"/>
              </a:rPr>
              <a:t>6–10 repeticiones por lado</a:t>
            </a:r>
          </a:p>
          <a:p>
            <a:pPr algn="l">
              <a:lnSpc>
                <a:spcPts val="3079"/>
              </a:lnSpc>
            </a:pPr>
            <a:endParaRPr lang="en-US" sz="2199">
              <a:solidFill>
                <a:srgbClr val="000000"/>
              </a:solidFill>
              <a:latin typeface="Open Sans 2"/>
              <a:ea typeface="Open Sans 2"/>
              <a:cs typeface="Open Sans 2"/>
              <a:sym typeface="Open Sans 2"/>
            </a:endParaRPr>
          </a:p>
        </p:txBody>
      </p:sp>
      <p:sp>
        <p:nvSpPr>
          <p:cNvPr id="12" name="TextBox 12"/>
          <p:cNvSpPr txBox="1"/>
          <p:nvPr/>
        </p:nvSpPr>
        <p:spPr>
          <a:xfrm>
            <a:off x="756000" y="5959218"/>
            <a:ext cx="4694417" cy="1544321"/>
          </a:xfrm>
          <a:prstGeom prst="rect">
            <a:avLst/>
          </a:prstGeom>
        </p:spPr>
        <p:txBody>
          <a:bodyPr lIns="0" tIns="0" rIns="0" bIns="0" rtlCol="0" anchor="t">
            <a:spAutoFit/>
          </a:bodyPr>
          <a:lstStyle/>
          <a:p>
            <a:pPr algn="l">
              <a:lnSpc>
                <a:spcPts val="3079"/>
              </a:lnSpc>
              <a:spcBef>
                <a:spcPct val="0"/>
              </a:spcBef>
            </a:pPr>
            <a:r>
              <a:rPr lang="en-US" sz="2199" b="1" spc="43">
                <a:solidFill>
                  <a:srgbClr val="000000"/>
                </a:solidFill>
                <a:latin typeface="Open Sans 1 Bold"/>
                <a:ea typeface="Open Sans 1 Bold"/>
                <a:cs typeface="Open Sans 1 Bold"/>
                <a:sym typeface="Open Sans 1 Bold"/>
              </a:rPr>
              <a:t>SALTO LATERAL</a:t>
            </a:r>
          </a:p>
          <a:p>
            <a:pPr marL="474975" lvl="1" indent="-237487" algn="l">
              <a:lnSpc>
                <a:spcPts val="3079"/>
              </a:lnSpc>
              <a:spcBef>
                <a:spcPct val="0"/>
              </a:spcBef>
              <a:buFont typeface="Arial"/>
              <a:buChar char="•"/>
            </a:pPr>
            <a:r>
              <a:rPr lang="en-US" sz="2199" spc="43">
                <a:solidFill>
                  <a:srgbClr val="000000"/>
                </a:solidFill>
                <a:latin typeface="Open Sans 1"/>
                <a:ea typeface="Open Sans 1"/>
                <a:cs typeface="Open Sans 1"/>
                <a:sym typeface="Open Sans 1"/>
              </a:rPr>
              <a:t>2 series</a:t>
            </a:r>
          </a:p>
          <a:p>
            <a:pPr marL="474975" lvl="1" indent="-237487" algn="l">
              <a:lnSpc>
                <a:spcPts val="3079"/>
              </a:lnSpc>
              <a:spcBef>
                <a:spcPct val="0"/>
              </a:spcBef>
              <a:buFont typeface="Arial"/>
              <a:buChar char="•"/>
            </a:pPr>
            <a:r>
              <a:rPr lang="en-US" sz="2199" spc="43">
                <a:solidFill>
                  <a:srgbClr val="000000"/>
                </a:solidFill>
                <a:latin typeface="Open Sans 1"/>
                <a:ea typeface="Open Sans 1"/>
                <a:cs typeface="Open Sans 1"/>
                <a:sym typeface="Open Sans 1"/>
              </a:rPr>
              <a:t>6–10 repeticiones por lado</a:t>
            </a:r>
          </a:p>
          <a:p>
            <a:pPr algn="l">
              <a:lnSpc>
                <a:spcPts val="3079"/>
              </a:lnSpc>
            </a:pPr>
            <a:endParaRPr lang="en-US" sz="2199" spc="43">
              <a:solidFill>
                <a:srgbClr val="000000"/>
              </a:solidFill>
              <a:latin typeface="Open Sans 1"/>
              <a:ea typeface="Open Sans 1"/>
              <a:cs typeface="Open Sans 1"/>
              <a:sym typeface="Open Sans 1"/>
            </a:endParaRPr>
          </a:p>
        </p:txBody>
      </p:sp>
      <p:sp>
        <p:nvSpPr>
          <p:cNvPr id="13" name="TextBox 13"/>
          <p:cNvSpPr txBox="1"/>
          <p:nvPr/>
        </p:nvSpPr>
        <p:spPr>
          <a:xfrm>
            <a:off x="756000" y="3662422"/>
            <a:ext cx="4694417" cy="1934846"/>
          </a:xfrm>
          <a:prstGeom prst="rect">
            <a:avLst/>
          </a:prstGeom>
        </p:spPr>
        <p:txBody>
          <a:bodyPr lIns="0" tIns="0" rIns="0" bIns="0" rtlCol="0" anchor="t">
            <a:spAutoFit/>
          </a:bodyPr>
          <a:lstStyle/>
          <a:p>
            <a:pPr algn="l">
              <a:lnSpc>
                <a:spcPts val="3079"/>
              </a:lnSpc>
            </a:pPr>
            <a:r>
              <a:rPr lang="en-US" sz="2199" b="1" spc="43">
                <a:solidFill>
                  <a:srgbClr val="000000"/>
                </a:solidFill>
                <a:latin typeface="Open Sans 1 Bold"/>
                <a:ea typeface="Open Sans 1 Bold"/>
                <a:cs typeface="Open Sans 1 Bold"/>
                <a:sym typeface="Open Sans 1 Bold"/>
              </a:rPr>
              <a:t>ESTABILIDAD REACTIVA</a:t>
            </a:r>
          </a:p>
          <a:p>
            <a:pPr marL="474975" lvl="1" indent="-237487" algn="l">
              <a:lnSpc>
                <a:spcPts val="3079"/>
              </a:lnSpc>
              <a:buFont typeface="Arial"/>
              <a:buChar char="•"/>
            </a:pPr>
            <a:r>
              <a:rPr lang="en-US" sz="2199" spc="43">
                <a:solidFill>
                  <a:srgbClr val="000000"/>
                </a:solidFill>
                <a:latin typeface="Open Sans 1"/>
                <a:ea typeface="Open Sans 1"/>
                <a:cs typeface="Open Sans 1"/>
                <a:sym typeface="Open Sans 1"/>
              </a:rPr>
              <a:t>2 series</a:t>
            </a:r>
          </a:p>
          <a:p>
            <a:pPr marL="474975" lvl="1" indent="-237487" algn="l">
              <a:lnSpc>
                <a:spcPts val="3079"/>
              </a:lnSpc>
              <a:buFont typeface="Arial"/>
              <a:buChar char="•"/>
            </a:pPr>
            <a:r>
              <a:rPr lang="en-US" sz="2199" spc="43">
                <a:solidFill>
                  <a:srgbClr val="000000"/>
                </a:solidFill>
                <a:latin typeface="Open Sans 1"/>
                <a:ea typeface="Open Sans 1"/>
                <a:cs typeface="Open Sans 1"/>
                <a:sym typeface="Open Sans 1"/>
              </a:rPr>
              <a:t>20 segundos</a:t>
            </a:r>
          </a:p>
          <a:p>
            <a:pPr marL="474975" lvl="1" indent="-237487" algn="l">
              <a:lnSpc>
                <a:spcPts val="3079"/>
              </a:lnSpc>
              <a:buFont typeface="Arial"/>
              <a:buChar char="•"/>
            </a:pPr>
            <a:r>
              <a:rPr lang="en-US" sz="2199" spc="43">
                <a:solidFill>
                  <a:srgbClr val="000000"/>
                </a:solidFill>
                <a:latin typeface="Open Sans 1"/>
                <a:ea typeface="Open Sans 1"/>
                <a:cs typeface="Open Sans 1"/>
                <a:sym typeface="Open Sans 1"/>
              </a:rPr>
              <a:t>Máximo 30 s si la técnica es perfecta</a:t>
            </a:r>
          </a:p>
        </p:txBody>
      </p:sp>
      <p:sp>
        <p:nvSpPr>
          <p:cNvPr id="14" name="TextBox 14"/>
          <p:cNvSpPr txBox="1"/>
          <p:nvPr/>
        </p:nvSpPr>
        <p:spPr>
          <a:xfrm>
            <a:off x="756000" y="7474963"/>
            <a:ext cx="6281481" cy="2254251"/>
          </a:xfrm>
          <a:prstGeom prst="rect">
            <a:avLst/>
          </a:prstGeom>
        </p:spPr>
        <p:txBody>
          <a:bodyPr lIns="0" tIns="0" rIns="0" bIns="0" rtlCol="0" anchor="t">
            <a:spAutoFit/>
          </a:bodyPr>
          <a:lstStyle/>
          <a:p>
            <a:pPr algn="l">
              <a:lnSpc>
                <a:spcPts val="2519"/>
              </a:lnSpc>
              <a:spcBef>
                <a:spcPct val="0"/>
              </a:spcBef>
            </a:pPr>
            <a:r>
              <a:rPr lang="en-US" sz="1799" spc="35">
                <a:solidFill>
                  <a:srgbClr val="000000"/>
                </a:solidFill>
                <a:latin typeface="Open Sans 1"/>
                <a:ea typeface="Open Sans 1"/>
                <a:cs typeface="Open Sans 1"/>
                <a:sym typeface="Open Sans 1"/>
              </a:rPr>
              <a:t>EN EL PROGRAMA DE ESTABILIDAD DINÁMICA DEBEMOS PRIORIZAR LA TÉCNICA Y EL CONTROL NEURO-MUSCULAR. SIEMPRE CALIDAD DE MOVIMIENTO POR ENCIMA DE CANTIDAD. NO TRATAMOS DE LLEGAR AL FALLO SINO DE CONTROLAR EN TODO MOMENTO LA POSICIÓN Y CONTROL DEL CUERPO.</a:t>
            </a:r>
          </a:p>
          <a:p>
            <a:pPr algn="l">
              <a:lnSpc>
                <a:spcPts val="3079"/>
              </a:lnSpc>
            </a:pPr>
            <a:endParaRPr lang="en-US" sz="1799" spc="35">
              <a:solidFill>
                <a:srgbClr val="000000"/>
              </a:solidFill>
              <a:latin typeface="Open Sans 1"/>
              <a:ea typeface="Open Sans 1"/>
              <a:cs typeface="Open Sans 1"/>
              <a:sym typeface="Open Sans 1"/>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72730" cy="1792968"/>
            <a:chOff x="0" y="0"/>
            <a:chExt cx="10096974" cy="2390624"/>
          </a:xfrm>
        </p:grpSpPr>
        <p:pic>
          <p:nvPicPr>
            <p:cNvPr id="3" name="Picture 3"/>
            <p:cNvPicPr>
              <a:picLocks noChangeAspect="1"/>
            </p:cNvPicPr>
            <p:nvPr/>
          </p:nvPicPr>
          <p:blipFill>
            <a:blip r:embed="rId2"/>
            <a:srcRect t="19622" b="19622"/>
            <a:stretch>
              <a:fillRect/>
            </a:stretch>
          </p:blipFill>
          <p:spPr>
            <a:xfrm>
              <a:off x="0" y="0"/>
              <a:ext cx="10096974" cy="2390624"/>
            </a:xfrm>
            <a:prstGeom prst="rect">
              <a:avLst/>
            </a:prstGeom>
          </p:spPr>
        </p:pic>
      </p:grpSp>
      <p:sp>
        <p:nvSpPr>
          <p:cNvPr id="4" name="TextBox 4"/>
          <p:cNvSpPr txBox="1"/>
          <p:nvPr/>
        </p:nvSpPr>
        <p:spPr>
          <a:xfrm>
            <a:off x="873078" y="1116475"/>
            <a:ext cx="5819775" cy="1286310"/>
          </a:xfrm>
          <a:prstGeom prst="rect">
            <a:avLst/>
          </a:prstGeom>
        </p:spPr>
        <p:txBody>
          <a:bodyPr lIns="0" tIns="0" rIns="0" bIns="0" rtlCol="0" anchor="t">
            <a:spAutoFit/>
          </a:bodyPr>
          <a:lstStyle/>
          <a:p>
            <a:pPr algn="l">
              <a:lnSpc>
                <a:spcPts val="5226"/>
              </a:lnSpc>
            </a:pPr>
            <a:r>
              <a:rPr lang="en-US" sz="3732" b="1" spc="410">
                <a:solidFill>
                  <a:srgbClr val="FFFFFF"/>
                </a:solidFill>
                <a:latin typeface="League Spartan"/>
                <a:ea typeface="League Spartan"/>
                <a:cs typeface="League Spartan"/>
                <a:sym typeface="League Spartan"/>
              </a:rPr>
              <a:t>NUESTRAS ÚLTIMAS ESTADÍSTICAS</a:t>
            </a:r>
          </a:p>
        </p:txBody>
      </p:sp>
      <p:sp>
        <p:nvSpPr>
          <p:cNvPr id="5" name="Freeform 5"/>
          <p:cNvSpPr/>
          <p:nvPr/>
        </p:nvSpPr>
        <p:spPr>
          <a:xfrm>
            <a:off x="511602" y="9859217"/>
            <a:ext cx="6525879" cy="74658"/>
          </a:xfrm>
          <a:custGeom>
            <a:avLst/>
            <a:gdLst/>
            <a:ahLst/>
            <a:cxnLst/>
            <a:rect l="l" t="t" r="r" b="b"/>
            <a:pathLst>
              <a:path w="6525879" h="74658">
                <a:moveTo>
                  <a:pt x="0" y="0"/>
                </a:moveTo>
                <a:lnTo>
                  <a:pt x="6525879" y="0"/>
                </a:lnTo>
                <a:lnTo>
                  <a:pt x="6525879" y="74658"/>
                </a:lnTo>
                <a:lnTo>
                  <a:pt x="0" y="74658"/>
                </a:lnTo>
                <a:lnTo>
                  <a:pt x="0" y="0"/>
                </a:lnTo>
                <a:close/>
              </a:path>
            </a:pathLst>
          </a:custGeom>
          <a:blipFill>
            <a:blip r:embed="rId3">
              <a:extLst>
                <a:ext uri="{96DAC541-7B7A-43D3-8B79-37D633B846F1}">
                  <asvg:svgBlip xmlns:asvg="http://schemas.microsoft.com/office/drawing/2016/SVG/main" r:embed="rId4"/>
                </a:ext>
              </a:extLst>
            </a:blip>
            <a:stretch>
              <a:fillRect t="-4320509" b="-4320509"/>
            </a:stretch>
          </a:blipFill>
        </p:spPr>
        <p:txBody>
          <a:bodyPr/>
          <a:lstStyle/>
          <a:p>
            <a:endParaRPr lang="es-ES"/>
          </a:p>
        </p:txBody>
      </p:sp>
      <p:grpSp>
        <p:nvGrpSpPr>
          <p:cNvPr id="6" name="Group 6"/>
          <p:cNvGrpSpPr/>
          <p:nvPr/>
        </p:nvGrpSpPr>
        <p:grpSpPr>
          <a:xfrm>
            <a:off x="-12730" y="73824"/>
            <a:ext cx="7572730" cy="1719144"/>
            <a:chOff x="0" y="0"/>
            <a:chExt cx="10096974" cy="2292192"/>
          </a:xfrm>
        </p:grpSpPr>
        <p:pic>
          <p:nvPicPr>
            <p:cNvPr id="7" name="Picture 7"/>
            <p:cNvPicPr>
              <a:picLocks noChangeAspect="1"/>
            </p:cNvPicPr>
            <p:nvPr/>
          </p:nvPicPr>
          <p:blipFill>
            <a:blip r:embed="rId5"/>
            <a:srcRect t="32895" b="32895"/>
            <a:stretch>
              <a:fillRect/>
            </a:stretch>
          </p:blipFill>
          <p:spPr>
            <a:xfrm>
              <a:off x="0" y="0"/>
              <a:ext cx="10096974" cy="2292192"/>
            </a:xfrm>
            <a:prstGeom prst="rect">
              <a:avLst/>
            </a:prstGeom>
          </p:spPr>
        </p:pic>
      </p:grpSp>
      <p:sp>
        <p:nvSpPr>
          <p:cNvPr id="8" name="Freeform 8"/>
          <p:cNvSpPr/>
          <p:nvPr/>
        </p:nvSpPr>
        <p:spPr>
          <a:xfrm>
            <a:off x="644852" y="2151208"/>
            <a:ext cx="5958914" cy="3724321"/>
          </a:xfrm>
          <a:custGeom>
            <a:avLst/>
            <a:gdLst/>
            <a:ahLst/>
            <a:cxnLst/>
            <a:rect l="l" t="t" r="r" b="b"/>
            <a:pathLst>
              <a:path w="5958914" h="3724321">
                <a:moveTo>
                  <a:pt x="0" y="0"/>
                </a:moveTo>
                <a:lnTo>
                  <a:pt x="5958914" y="0"/>
                </a:lnTo>
                <a:lnTo>
                  <a:pt x="5958914" y="3724321"/>
                </a:lnTo>
                <a:lnTo>
                  <a:pt x="0" y="3724321"/>
                </a:lnTo>
                <a:lnTo>
                  <a:pt x="0" y="0"/>
                </a:lnTo>
                <a:close/>
              </a:path>
            </a:pathLst>
          </a:custGeom>
          <a:blipFill>
            <a:blip r:embed="rId6"/>
            <a:stretch>
              <a:fillRect/>
            </a:stretch>
          </a:blipFill>
        </p:spPr>
        <p:txBody>
          <a:bodyPr/>
          <a:lstStyle/>
          <a:p>
            <a:endParaRPr lang="es-ES"/>
          </a:p>
        </p:txBody>
      </p:sp>
      <p:sp>
        <p:nvSpPr>
          <p:cNvPr id="9" name="TextBox 9"/>
          <p:cNvSpPr txBox="1"/>
          <p:nvPr/>
        </p:nvSpPr>
        <p:spPr>
          <a:xfrm>
            <a:off x="4090011" y="10197237"/>
            <a:ext cx="2686050" cy="181532"/>
          </a:xfrm>
          <a:prstGeom prst="rect">
            <a:avLst/>
          </a:prstGeom>
        </p:spPr>
        <p:txBody>
          <a:bodyPr lIns="0" tIns="0" rIns="0" bIns="0" rtlCol="0" anchor="t">
            <a:spAutoFit/>
          </a:bodyPr>
          <a:lstStyle/>
          <a:p>
            <a:pPr algn="r">
              <a:lnSpc>
                <a:spcPts val="1544"/>
              </a:lnSpc>
            </a:pPr>
            <a:r>
              <a:rPr lang="en-US" sz="1103" b="1" spc="22">
                <a:solidFill>
                  <a:srgbClr val="444440"/>
                </a:solidFill>
                <a:latin typeface="Open Sans 1 Bold"/>
                <a:ea typeface="Open Sans 1 Bold"/>
                <a:cs typeface="Open Sans 1 Bold"/>
                <a:sym typeface="Open Sans 1 Bold"/>
              </a:rPr>
              <a:t>02</a:t>
            </a:r>
          </a:p>
        </p:txBody>
      </p:sp>
      <p:sp>
        <p:nvSpPr>
          <p:cNvPr id="10" name="TextBox 10"/>
          <p:cNvSpPr txBox="1"/>
          <p:nvPr/>
        </p:nvSpPr>
        <p:spPr>
          <a:xfrm>
            <a:off x="551065" y="10197237"/>
            <a:ext cx="2686050" cy="181532"/>
          </a:xfrm>
          <a:prstGeom prst="rect">
            <a:avLst/>
          </a:prstGeom>
        </p:spPr>
        <p:txBody>
          <a:bodyPr lIns="0" tIns="0" rIns="0" bIns="0" rtlCol="0" anchor="t">
            <a:spAutoFit/>
          </a:bodyPr>
          <a:lstStyle/>
          <a:p>
            <a:pPr algn="l">
              <a:lnSpc>
                <a:spcPts val="1544"/>
              </a:lnSpc>
            </a:pPr>
            <a:r>
              <a:rPr lang="en-US" sz="1103" b="1" spc="22">
                <a:solidFill>
                  <a:srgbClr val="444440"/>
                </a:solidFill>
                <a:latin typeface="Open Sans 1 Bold"/>
                <a:ea typeface="Open Sans 1 Bold"/>
                <a:cs typeface="Open Sans 1 Bold"/>
                <a:sym typeface="Open Sans 1 Bold"/>
              </a:rPr>
              <a:t>IMOV FISIOTERAPIA - BIOMECÁNICA</a:t>
            </a:r>
          </a:p>
        </p:txBody>
      </p:sp>
      <p:sp>
        <p:nvSpPr>
          <p:cNvPr id="11" name="TextBox 11"/>
          <p:cNvSpPr txBox="1"/>
          <p:nvPr/>
        </p:nvSpPr>
        <p:spPr>
          <a:xfrm>
            <a:off x="2145867" y="611152"/>
            <a:ext cx="3255536" cy="513514"/>
          </a:xfrm>
          <a:prstGeom prst="rect">
            <a:avLst/>
          </a:prstGeom>
        </p:spPr>
        <p:txBody>
          <a:bodyPr lIns="0" tIns="0" rIns="0" bIns="0" rtlCol="0" anchor="t">
            <a:spAutoFit/>
          </a:bodyPr>
          <a:lstStyle/>
          <a:p>
            <a:pPr algn="l">
              <a:lnSpc>
                <a:spcPts val="4246"/>
              </a:lnSpc>
            </a:pPr>
            <a:r>
              <a:rPr lang="en-US" sz="3032" b="1" spc="333">
                <a:solidFill>
                  <a:srgbClr val="FFFFFF"/>
                </a:solidFill>
                <a:latin typeface="League Spartan"/>
                <a:ea typeface="League Spartan"/>
                <a:cs typeface="League Spartan"/>
                <a:sym typeface="League Spartan"/>
              </a:rPr>
              <a:t>EVALUACIÓN</a:t>
            </a:r>
          </a:p>
        </p:txBody>
      </p:sp>
      <p:sp>
        <p:nvSpPr>
          <p:cNvPr id="12" name="TextBox 12"/>
          <p:cNvSpPr txBox="1"/>
          <p:nvPr/>
        </p:nvSpPr>
        <p:spPr>
          <a:xfrm>
            <a:off x="800543" y="6142229"/>
            <a:ext cx="5647531" cy="753109"/>
          </a:xfrm>
          <a:prstGeom prst="rect">
            <a:avLst/>
          </a:prstGeom>
        </p:spPr>
        <p:txBody>
          <a:bodyPr lIns="0" tIns="0" rIns="0" bIns="0" rtlCol="0" anchor="t">
            <a:spAutoFit/>
          </a:bodyPr>
          <a:lstStyle/>
          <a:p>
            <a:pPr algn="l">
              <a:lnSpc>
                <a:spcPts val="1540"/>
              </a:lnSpc>
            </a:pPr>
            <a:r>
              <a:rPr lang="en-US" sz="1100" b="1" u="sng">
                <a:solidFill>
                  <a:srgbClr val="000000"/>
                </a:solidFill>
                <a:latin typeface="Open Sans 2 Bold"/>
                <a:ea typeface="Open Sans 2 Bold"/>
                <a:cs typeface="Open Sans 2 Bold"/>
                <a:sym typeface="Open Sans 2 Bold"/>
              </a:rPr>
              <a:t>TEST DE SALTO UNIPODAL</a:t>
            </a:r>
          </a:p>
          <a:p>
            <a:pPr marL="237502" lvl="1" indent="-118751" algn="l">
              <a:lnSpc>
                <a:spcPts val="1540"/>
              </a:lnSpc>
              <a:buAutoNum type="arabicPeriod"/>
            </a:pPr>
            <a:r>
              <a:rPr lang="en-US" sz="1100">
                <a:solidFill>
                  <a:srgbClr val="000000"/>
                </a:solidFill>
                <a:latin typeface="Open Sans 2"/>
                <a:ea typeface="Open Sans 2"/>
                <a:cs typeface="Open Sans 2"/>
                <a:sym typeface="Open Sans 2"/>
              </a:rPr>
              <a:t>BUENA ESTABILIDAD DINÁMICA EN RECEPCIÓN</a:t>
            </a:r>
          </a:p>
          <a:p>
            <a:pPr marL="237502" lvl="1" indent="-118751" algn="l">
              <a:lnSpc>
                <a:spcPts val="1540"/>
              </a:lnSpc>
              <a:buAutoNum type="arabicPeriod"/>
            </a:pPr>
            <a:r>
              <a:rPr lang="en-US" sz="1100">
                <a:solidFill>
                  <a:srgbClr val="000000"/>
                </a:solidFill>
                <a:latin typeface="Open Sans 2"/>
                <a:ea typeface="Open Sans 2"/>
                <a:cs typeface="Open Sans 2"/>
                <a:sym typeface="Open Sans 2"/>
              </a:rPr>
              <a:t>EFICIENCIA ELÁSTICA MUY ACEPTABLE</a:t>
            </a:r>
          </a:p>
          <a:p>
            <a:pPr marL="237502" lvl="1" indent="-118751" algn="l">
              <a:lnSpc>
                <a:spcPts val="1540"/>
              </a:lnSpc>
              <a:buAutoNum type="arabicPeriod"/>
            </a:pPr>
            <a:r>
              <a:rPr lang="en-US" sz="1100">
                <a:solidFill>
                  <a:srgbClr val="000000"/>
                </a:solidFill>
                <a:latin typeface="Open Sans 2"/>
                <a:ea typeface="Open Sans 2"/>
                <a:cs typeface="Open Sans 2"/>
                <a:sym typeface="Open Sans 2"/>
              </a:rPr>
              <a:t>SALTO VERTICAL Y TIEMPO DE VUELO REDUCIDOS ⟶</a:t>
            </a:r>
            <a:r>
              <a:rPr lang="en-US" sz="1100" b="1">
                <a:solidFill>
                  <a:srgbClr val="000000"/>
                </a:solidFill>
                <a:latin typeface="Open Sans 2 Bold"/>
                <a:ea typeface="Open Sans 2 Bold"/>
                <a:cs typeface="Open Sans 2 Bold"/>
                <a:sym typeface="Open Sans 2 Bold"/>
              </a:rPr>
              <a:t> </a:t>
            </a:r>
            <a:r>
              <a:rPr lang="en-US" sz="1100" b="1">
                <a:solidFill>
                  <a:srgbClr val="FF3131"/>
                </a:solidFill>
                <a:latin typeface="Open Sans 2 Bold"/>
                <a:ea typeface="Open Sans 2 Bold"/>
                <a:cs typeface="Open Sans 2 Bold"/>
                <a:sym typeface="Open Sans 2 Bold"/>
              </a:rPr>
              <a:t>FALTA DE FUERZA EN SALTO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72730" cy="1792968"/>
            <a:chOff x="0" y="0"/>
            <a:chExt cx="10096974" cy="2390624"/>
          </a:xfrm>
        </p:grpSpPr>
        <p:pic>
          <p:nvPicPr>
            <p:cNvPr id="3" name="Picture 3"/>
            <p:cNvPicPr>
              <a:picLocks noChangeAspect="1"/>
            </p:cNvPicPr>
            <p:nvPr/>
          </p:nvPicPr>
          <p:blipFill>
            <a:blip r:embed="rId2"/>
            <a:srcRect t="19622" b="19622"/>
            <a:stretch>
              <a:fillRect/>
            </a:stretch>
          </p:blipFill>
          <p:spPr>
            <a:xfrm>
              <a:off x="0" y="0"/>
              <a:ext cx="10096974" cy="2390624"/>
            </a:xfrm>
            <a:prstGeom prst="rect">
              <a:avLst/>
            </a:prstGeom>
          </p:spPr>
        </p:pic>
      </p:grpSp>
      <p:sp>
        <p:nvSpPr>
          <p:cNvPr id="4" name="TextBox 4"/>
          <p:cNvSpPr txBox="1"/>
          <p:nvPr/>
        </p:nvSpPr>
        <p:spPr>
          <a:xfrm>
            <a:off x="873078" y="1116475"/>
            <a:ext cx="5819775" cy="1286310"/>
          </a:xfrm>
          <a:prstGeom prst="rect">
            <a:avLst/>
          </a:prstGeom>
        </p:spPr>
        <p:txBody>
          <a:bodyPr lIns="0" tIns="0" rIns="0" bIns="0" rtlCol="0" anchor="t">
            <a:spAutoFit/>
          </a:bodyPr>
          <a:lstStyle/>
          <a:p>
            <a:pPr algn="l">
              <a:lnSpc>
                <a:spcPts val="5226"/>
              </a:lnSpc>
            </a:pPr>
            <a:r>
              <a:rPr lang="en-US" sz="3732" b="1" spc="410">
                <a:solidFill>
                  <a:srgbClr val="FFFFFF"/>
                </a:solidFill>
                <a:latin typeface="League Spartan"/>
                <a:ea typeface="League Spartan"/>
                <a:cs typeface="League Spartan"/>
                <a:sym typeface="League Spartan"/>
              </a:rPr>
              <a:t>NUESTRAS ÚLTIMAS ESTADÍSTICAS</a:t>
            </a:r>
          </a:p>
        </p:txBody>
      </p:sp>
      <p:sp>
        <p:nvSpPr>
          <p:cNvPr id="5" name="Freeform 5"/>
          <p:cNvSpPr/>
          <p:nvPr/>
        </p:nvSpPr>
        <p:spPr>
          <a:xfrm>
            <a:off x="511602" y="9859217"/>
            <a:ext cx="6525879" cy="74658"/>
          </a:xfrm>
          <a:custGeom>
            <a:avLst/>
            <a:gdLst/>
            <a:ahLst/>
            <a:cxnLst/>
            <a:rect l="l" t="t" r="r" b="b"/>
            <a:pathLst>
              <a:path w="6525879" h="74658">
                <a:moveTo>
                  <a:pt x="0" y="0"/>
                </a:moveTo>
                <a:lnTo>
                  <a:pt x="6525879" y="0"/>
                </a:lnTo>
                <a:lnTo>
                  <a:pt x="6525879" y="74658"/>
                </a:lnTo>
                <a:lnTo>
                  <a:pt x="0" y="74658"/>
                </a:lnTo>
                <a:lnTo>
                  <a:pt x="0" y="0"/>
                </a:lnTo>
                <a:close/>
              </a:path>
            </a:pathLst>
          </a:custGeom>
          <a:blipFill>
            <a:blip r:embed="rId3">
              <a:extLst>
                <a:ext uri="{96DAC541-7B7A-43D3-8B79-37D633B846F1}">
                  <asvg:svgBlip xmlns:asvg="http://schemas.microsoft.com/office/drawing/2016/SVG/main" r:embed="rId4"/>
                </a:ext>
              </a:extLst>
            </a:blip>
            <a:stretch>
              <a:fillRect t="-4320509" b="-4320509"/>
            </a:stretch>
          </a:blipFill>
        </p:spPr>
        <p:txBody>
          <a:bodyPr/>
          <a:lstStyle/>
          <a:p>
            <a:endParaRPr lang="es-ES"/>
          </a:p>
        </p:txBody>
      </p:sp>
      <p:grpSp>
        <p:nvGrpSpPr>
          <p:cNvPr id="6" name="Group 6"/>
          <p:cNvGrpSpPr/>
          <p:nvPr/>
        </p:nvGrpSpPr>
        <p:grpSpPr>
          <a:xfrm>
            <a:off x="-12730" y="73824"/>
            <a:ext cx="7572730" cy="1719144"/>
            <a:chOff x="0" y="0"/>
            <a:chExt cx="10096974" cy="2292192"/>
          </a:xfrm>
        </p:grpSpPr>
        <p:pic>
          <p:nvPicPr>
            <p:cNvPr id="7" name="Picture 7"/>
            <p:cNvPicPr>
              <a:picLocks noChangeAspect="1"/>
            </p:cNvPicPr>
            <p:nvPr/>
          </p:nvPicPr>
          <p:blipFill>
            <a:blip r:embed="rId5"/>
            <a:srcRect t="32895" b="32895"/>
            <a:stretch>
              <a:fillRect/>
            </a:stretch>
          </p:blipFill>
          <p:spPr>
            <a:xfrm>
              <a:off x="0" y="0"/>
              <a:ext cx="10096974" cy="2292192"/>
            </a:xfrm>
            <a:prstGeom prst="rect">
              <a:avLst/>
            </a:prstGeom>
          </p:spPr>
        </p:pic>
      </p:grpSp>
      <p:sp>
        <p:nvSpPr>
          <p:cNvPr id="8" name="Freeform 8"/>
          <p:cNvSpPr/>
          <p:nvPr/>
        </p:nvSpPr>
        <p:spPr>
          <a:xfrm>
            <a:off x="1292706" y="2270348"/>
            <a:ext cx="5060650" cy="3162906"/>
          </a:xfrm>
          <a:custGeom>
            <a:avLst/>
            <a:gdLst/>
            <a:ahLst/>
            <a:cxnLst/>
            <a:rect l="l" t="t" r="r" b="b"/>
            <a:pathLst>
              <a:path w="5060650" h="3162906">
                <a:moveTo>
                  <a:pt x="0" y="0"/>
                </a:moveTo>
                <a:lnTo>
                  <a:pt x="5060650" y="0"/>
                </a:lnTo>
                <a:lnTo>
                  <a:pt x="5060650" y="3162907"/>
                </a:lnTo>
                <a:lnTo>
                  <a:pt x="0" y="3162907"/>
                </a:lnTo>
                <a:lnTo>
                  <a:pt x="0" y="0"/>
                </a:lnTo>
                <a:close/>
              </a:path>
            </a:pathLst>
          </a:custGeom>
          <a:blipFill>
            <a:blip r:embed="rId6"/>
            <a:stretch>
              <a:fillRect/>
            </a:stretch>
          </a:blipFill>
        </p:spPr>
        <p:txBody>
          <a:bodyPr/>
          <a:lstStyle/>
          <a:p>
            <a:endParaRPr lang="es-ES"/>
          </a:p>
        </p:txBody>
      </p:sp>
      <p:sp>
        <p:nvSpPr>
          <p:cNvPr id="9" name="Freeform 9"/>
          <p:cNvSpPr/>
          <p:nvPr/>
        </p:nvSpPr>
        <p:spPr>
          <a:xfrm>
            <a:off x="1193914" y="5907698"/>
            <a:ext cx="5060650" cy="3162906"/>
          </a:xfrm>
          <a:custGeom>
            <a:avLst/>
            <a:gdLst/>
            <a:ahLst/>
            <a:cxnLst/>
            <a:rect l="l" t="t" r="r" b="b"/>
            <a:pathLst>
              <a:path w="5060650" h="3162906">
                <a:moveTo>
                  <a:pt x="0" y="0"/>
                </a:moveTo>
                <a:lnTo>
                  <a:pt x="5060650" y="0"/>
                </a:lnTo>
                <a:lnTo>
                  <a:pt x="5060650" y="3162907"/>
                </a:lnTo>
                <a:lnTo>
                  <a:pt x="0" y="3162907"/>
                </a:lnTo>
                <a:lnTo>
                  <a:pt x="0" y="0"/>
                </a:lnTo>
                <a:close/>
              </a:path>
            </a:pathLst>
          </a:custGeom>
          <a:blipFill>
            <a:blip r:embed="rId7"/>
            <a:stretch>
              <a:fillRect/>
            </a:stretch>
          </a:blipFill>
        </p:spPr>
        <p:txBody>
          <a:bodyPr/>
          <a:lstStyle/>
          <a:p>
            <a:endParaRPr lang="es-ES"/>
          </a:p>
        </p:txBody>
      </p:sp>
      <p:sp>
        <p:nvSpPr>
          <p:cNvPr id="10" name="TextBox 10"/>
          <p:cNvSpPr txBox="1"/>
          <p:nvPr/>
        </p:nvSpPr>
        <p:spPr>
          <a:xfrm>
            <a:off x="4090011" y="10197237"/>
            <a:ext cx="2686050" cy="181532"/>
          </a:xfrm>
          <a:prstGeom prst="rect">
            <a:avLst/>
          </a:prstGeom>
        </p:spPr>
        <p:txBody>
          <a:bodyPr lIns="0" tIns="0" rIns="0" bIns="0" rtlCol="0" anchor="t">
            <a:spAutoFit/>
          </a:bodyPr>
          <a:lstStyle/>
          <a:p>
            <a:pPr algn="r">
              <a:lnSpc>
                <a:spcPts val="1544"/>
              </a:lnSpc>
            </a:pPr>
            <a:r>
              <a:rPr lang="en-US" sz="1103" b="1" spc="22">
                <a:solidFill>
                  <a:srgbClr val="444440"/>
                </a:solidFill>
                <a:latin typeface="Open Sans 1 Bold"/>
                <a:ea typeface="Open Sans 1 Bold"/>
                <a:cs typeface="Open Sans 1 Bold"/>
                <a:sym typeface="Open Sans 1 Bold"/>
              </a:rPr>
              <a:t>02</a:t>
            </a:r>
          </a:p>
        </p:txBody>
      </p:sp>
      <p:sp>
        <p:nvSpPr>
          <p:cNvPr id="11" name="TextBox 11"/>
          <p:cNvSpPr txBox="1"/>
          <p:nvPr/>
        </p:nvSpPr>
        <p:spPr>
          <a:xfrm>
            <a:off x="551065" y="10197237"/>
            <a:ext cx="2686050" cy="181532"/>
          </a:xfrm>
          <a:prstGeom prst="rect">
            <a:avLst/>
          </a:prstGeom>
        </p:spPr>
        <p:txBody>
          <a:bodyPr lIns="0" tIns="0" rIns="0" bIns="0" rtlCol="0" anchor="t">
            <a:spAutoFit/>
          </a:bodyPr>
          <a:lstStyle/>
          <a:p>
            <a:pPr algn="l">
              <a:lnSpc>
                <a:spcPts val="1544"/>
              </a:lnSpc>
            </a:pPr>
            <a:r>
              <a:rPr lang="en-US" sz="1103" b="1" spc="22">
                <a:solidFill>
                  <a:srgbClr val="444440"/>
                </a:solidFill>
                <a:latin typeface="Open Sans 1 Bold"/>
                <a:ea typeface="Open Sans 1 Bold"/>
                <a:cs typeface="Open Sans 1 Bold"/>
                <a:sym typeface="Open Sans 1 Bold"/>
              </a:rPr>
              <a:t>IMOV FISIOTERAPIA - BIOMECÁNICA</a:t>
            </a:r>
          </a:p>
        </p:txBody>
      </p:sp>
      <p:sp>
        <p:nvSpPr>
          <p:cNvPr id="12" name="TextBox 12"/>
          <p:cNvSpPr txBox="1"/>
          <p:nvPr/>
        </p:nvSpPr>
        <p:spPr>
          <a:xfrm>
            <a:off x="2145867" y="611152"/>
            <a:ext cx="3255536" cy="513514"/>
          </a:xfrm>
          <a:prstGeom prst="rect">
            <a:avLst/>
          </a:prstGeom>
        </p:spPr>
        <p:txBody>
          <a:bodyPr lIns="0" tIns="0" rIns="0" bIns="0" rtlCol="0" anchor="t">
            <a:spAutoFit/>
          </a:bodyPr>
          <a:lstStyle/>
          <a:p>
            <a:pPr algn="l">
              <a:lnSpc>
                <a:spcPts val="4246"/>
              </a:lnSpc>
            </a:pPr>
            <a:r>
              <a:rPr lang="en-US" sz="3032" b="1" spc="333">
                <a:solidFill>
                  <a:srgbClr val="FFFFFF"/>
                </a:solidFill>
                <a:latin typeface="League Spartan"/>
                <a:ea typeface="League Spartan"/>
                <a:cs typeface="League Spartan"/>
                <a:sym typeface="League Spartan"/>
              </a:rPr>
              <a:t>EVALUACIÓN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72730" cy="1792968"/>
            <a:chOff x="0" y="0"/>
            <a:chExt cx="10096974" cy="2390624"/>
          </a:xfrm>
        </p:grpSpPr>
        <p:pic>
          <p:nvPicPr>
            <p:cNvPr id="3" name="Picture 3"/>
            <p:cNvPicPr>
              <a:picLocks noChangeAspect="1"/>
            </p:cNvPicPr>
            <p:nvPr/>
          </p:nvPicPr>
          <p:blipFill>
            <a:blip r:embed="rId2"/>
            <a:srcRect t="19622" b="19622"/>
            <a:stretch>
              <a:fillRect/>
            </a:stretch>
          </p:blipFill>
          <p:spPr>
            <a:xfrm>
              <a:off x="0" y="0"/>
              <a:ext cx="10096974" cy="2390624"/>
            </a:xfrm>
            <a:prstGeom prst="rect">
              <a:avLst/>
            </a:prstGeom>
          </p:spPr>
        </p:pic>
      </p:grpSp>
      <p:sp>
        <p:nvSpPr>
          <p:cNvPr id="4" name="TextBox 4"/>
          <p:cNvSpPr txBox="1"/>
          <p:nvPr/>
        </p:nvSpPr>
        <p:spPr>
          <a:xfrm>
            <a:off x="873078" y="1116475"/>
            <a:ext cx="5819775" cy="1286310"/>
          </a:xfrm>
          <a:prstGeom prst="rect">
            <a:avLst/>
          </a:prstGeom>
        </p:spPr>
        <p:txBody>
          <a:bodyPr lIns="0" tIns="0" rIns="0" bIns="0" rtlCol="0" anchor="t">
            <a:spAutoFit/>
          </a:bodyPr>
          <a:lstStyle/>
          <a:p>
            <a:pPr algn="l">
              <a:lnSpc>
                <a:spcPts val="5226"/>
              </a:lnSpc>
            </a:pPr>
            <a:r>
              <a:rPr lang="en-US" sz="3732" b="1" spc="410">
                <a:solidFill>
                  <a:srgbClr val="FFFFFF"/>
                </a:solidFill>
                <a:latin typeface="League Spartan"/>
                <a:ea typeface="League Spartan"/>
                <a:cs typeface="League Spartan"/>
                <a:sym typeface="League Spartan"/>
              </a:rPr>
              <a:t>NUESTRAS ÚLTIMAS ESTADÍSTICAS</a:t>
            </a:r>
          </a:p>
        </p:txBody>
      </p:sp>
      <p:sp>
        <p:nvSpPr>
          <p:cNvPr id="5" name="Freeform 5"/>
          <p:cNvSpPr/>
          <p:nvPr/>
        </p:nvSpPr>
        <p:spPr>
          <a:xfrm>
            <a:off x="511602" y="9859217"/>
            <a:ext cx="6525879" cy="74658"/>
          </a:xfrm>
          <a:custGeom>
            <a:avLst/>
            <a:gdLst/>
            <a:ahLst/>
            <a:cxnLst/>
            <a:rect l="l" t="t" r="r" b="b"/>
            <a:pathLst>
              <a:path w="6525879" h="74658">
                <a:moveTo>
                  <a:pt x="0" y="0"/>
                </a:moveTo>
                <a:lnTo>
                  <a:pt x="6525879" y="0"/>
                </a:lnTo>
                <a:lnTo>
                  <a:pt x="6525879" y="74658"/>
                </a:lnTo>
                <a:lnTo>
                  <a:pt x="0" y="74658"/>
                </a:lnTo>
                <a:lnTo>
                  <a:pt x="0" y="0"/>
                </a:lnTo>
                <a:close/>
              </a:path>
            </a:pathLst>
          </a:custGeom>
          <a:blipFill>
            <a:blip r:embed="rId3">
              <a:extLst>
                <a:ext uri="{96DAC541-7B7A-43D3-8B79-37D633B846F1}">
                  <asvg:svgBlip xmlns:asvg="http://schemas.microsoft.com/office/drawing/2016/SVG/main" r:embed="rId4"/>
                </a:ext>
              </a:extLst>
            </a:blip>
            <a:stretch>
              <a:fillRect t="-4320509" b="-4320509"/>
            </a:stretch>
          </a:blipFill>
        </p:spPr>
        <p:txBody>
          <a:bodyPr/>
          <a:lstStyle/>
          <a:p>
            <a:endParaRPr lang="es-ES"/>
          </a:p>
        </p:txBody>
      </p:sp>
      <p:grpSp>
        <p:nvGrpSpPr>
          <p:cNvPr id="6" name="Group 6"/>
          <p:cNvGrpSpPr/>
          <p:nvPr/>
        </p:nvGrpSpPr>
        <p:grpSpPr>
          <a:xfrm>
            <a:off x="-12730" y="73824"/>
            <a:ext cx="7572730" cy="1719144"/>
            <a:chOff x="0" y="0"/>
            <a:chExt cx="10096974" cy="2292192"/>
          </a:xfrm>
        </p:grpSpPr>
        <p:pic>
          <p:nvPicPr>
            <p:cNvPr id="7" name="Picture 7"/>
            <p:cNvPicPr>
              <a:picLocks noChangeAspect="1"/>
            </p:cNvPicPr>
            <p:nvPr/>
          </p:nvPicPr>
          <p:blipFill>
            <a:blip r:embed="rId5"/>
            <a:srcRect t="32895" b="32895"/>
            <a:stretch>
              <a:fillRect/>
            </a:stretch>
          </p:blipFill>
          <p:spPr>
            <a:xfrm>
              <a:off x="0" y="0"/>
              <a:ext cx="10096974" cy="2292192"/>
            </a:xfrm>
            <a:prstGeom prst="rect">
              <a:avLst/>
            </a:prstGeom>
          </p:spPr>
        </p:pic>
      </p:grpSp>
      <p:sp>
        <p:nvSpPr>
          <p:cNvPr id="8" name="Freeform 8"/>
          <p:cNvSpPr/>
          <p:nvPr/>
        </p:nvSpPr>
        <p:spPr>
          <a:xfrm>
            <a:off x="1278545" y="2251873"/>
            <a:ext cx="4927221" cy="3079513"/>
          </a:xfrm>
          <a:custGeom>
            <a:avLst/>
            <a:gdLst/>
            <a:ahLst/>
            <a:cxnLst/>
            <a:rect l="l" t="t" r="r" b="b"/>
            <a:pathLst>
              <a:path w="4927221" h="3079513">
                <a:moveTo>
                  <a:pt x="0" y="0"/>
                </a:moveTo>
                <a:lnTo>
                  <a:pt x="4927221" y="0"/>
                </a:lnTo>
                <a:lnTo>
                  <a:pt x="4927221" y="3079513"/>
                </a:lnTo>
                <a:lnTo>
                  <a:pt x="0" y="3079513"/>
                </a:lnTo>
                <a:lnTo>
                  <a:pt x="0" y="0"/>
                </a:lnTo>
                <a:close/>
              </a:path>
            </a:pathLst>
          </a:custGeom>
          <a:blipFill>
            <a:blip r:embed="rId6"/>
            <a:stretch>
              <a:fillRect/>
            </a:stretch>
          </a:blipFill>
        </p:spPr>
        <p:txBody>
          <a:bodyPr/>
          <a:lstStyle/>
          <a:p>
            <a:endParaRPr lang="es-ES"/>
          </a:p>
        </p:txBody>
      </p:sp>
      <p:sp>
        <p:nvSpPr>
          <p:cNvPr id="9" name="Freeform 9"/>
          <p:cNvSpPr/>
          <p:nvPr/>
        </p:nvSpPr>
        <p:spPr>
          <a:xfrm>
            <a:off x="1341504" y="5652497"/>
            <a:ext cx="4927221" cy="3079513"/>
          </a:xfrm>
          <a:custGeom>
            <a:avLst/>
            <a:gdLst/>
            <a:ahLst/>
            <a:cxnLst/>
            <a:rect l="l" t="t" r="r" b="b"/>
            <a:pathLst>
              <a:path w="4927221" h="3079513">
                <a:moveTo>
                  <a:pt x="0" y="0"/>
                </a:moveTo>
                <a:lnTo>
                  <a:pt x="4927221" y="0"/>
                </a:lnTo>
                <a:lnTo>
                  <a:pt x="4927221" y="3079513"/>
                </a:lnTo>
                <a:lnTo>
                  <a:pt x="0" y="3079513"/>
                </a:lnTo>
                <a:lnTo>
                  <a:pt x="0" y="0"/>
                </a:lnTo>
                <a:close/>
              </a:path>
            </a:pathLst>
          </a:custGeom>
          <a:blipFill>
            <a:blip r:embed="rId7"/>
            <a:stretch>
              <a:fillRect/>
            </a:stretch>
          </a:blipFill>
        </p:spPr>
        <p:txBody>
          <a:bodyPr/>
          <a:lstStyle/>
          <a:p>
            <a:endParaRPr lang="es-ES"/>
          </a:p>
        </p:txBody>
      </p:sp>
      <p:sp>
        <p:nvSpPr>
          <p:cNvPr id="10" name="TextBox 10"/>
          <p:cNvSpPr txBox="1"/>
          <p:nvPr/>
        </p:nvSpPr>
        <p:spPr>
          <a:xfrm>
            <a:off x="4090011" y="10197237"/>
            <a:ext cx="2686050" cy="181532"/>
          </a:xfrm>
          <a:prstGeom prst="rect">
            <a:avLst/>
          </a:prstGeom>
        </p:spPr>
        <p:txBody>
          <a:bodyPr lIns="0" tIns="0" rIns="0" bIns="0" rtlCol="0" anchor="t">
            <a:spAutoFit/>
          </a:bodyPr>
          <a:lstStyle/>
          <a:p>
            <a:pPr algn="r">
              <a:lnSpc>
                <a:spcPts val="1544"/>
              </a:lnSpc>
            </a:pPr>
            <a:r>
              <a:rPr lang="en-US" sz="1103" b="1" spc="22">
                <a:solidFill>
                  <a:srgbClr val="444440"/>
                </a:solidFill>
                <a:latin typeface="Open Sans 1 Bold"/>
                <a:ea typeface="Open Sans 1 Bold"/>
                <a:cs typeface="Open Sans 1 Bold"/>
                <a:sym typeface="Open Sans 1 Bold"/>
              </a:rPr>
              <a:t>02</a:t>
            </a:r>
          </a:p>
        </p:txBody>
      </p:sp>
      <p:sp>
        <p:nvSpPr>
          <p:cNvPr id="11" name="TextBox 11"/>
          <p:cNvSpPr txBox="1"/>
          <p:nvPr/>
        </p:nvSpPr>
        <p:spPr>
          <a:xfrm>
            <a:off x="551065" y="10197237"/>
            <a:ext cx="2686050" cy="181532"/>
          </a:xfrm>
          <a:prstGeom prst="rect">
            <a:avLst/>
          </a:prstGeom>
        </p:spPr>
        <p:txBody>
          <a:bodyPr lIns="0" tIns="0" rIns="0" bIns="0" rtlCol="0" anchor="t">
            <a:spAutoFit/>
          </a:bodyPr>
          <a:lstStyle/>
          <a:p>
            <a:pPr algn="l">
              <a:lnSpc>
                <a:spcPts val="1544"/>
              </a:lnSpc>
            </a:pPr>
            <a:r>
              <a:rPr lang="en-US" sz="1103" b="1" spc="22">
                <a:solidFill>
                  <a:srgbClr val="444440"/>
                </a:solidFill>
                <a:latin typeface="Open Sans 1 Bold"/>
                <a:ea typeface="Open Sans 1 Bold"/>
                <a:cs typeface="Open Sans 1 Bold"/>
                <a:sym typeface="Open Sans 1 Bold"/>
              </a:rPr>
              <a:t>IMOV FISIOTERAPIA - BIOMECÁNICA</a:t>
            </a:r>
          </a:p>
        </p:txBody>
      </p:sp>
      <p:sp>
        <p:nvSpPr>
          <p:cNvPr id="12" name="TextBox 12"/>
          <p:cNvSpPr txBox="1"/>
          <p:nvPr/>
        </p:nvSpPr>
        <p:spPr>
          <a:xfrm>
            <a:off x="2145867" y="611152"/>
            <a:ext cx="3255536" cy="513514"/>
          </a:xfrm>
          <a:prstGeom prst="rect">
            <a:avLst/>
          </a:prstGeom>
        </p:spPr>
        <p:txBody>
          <a:bodyPr lIns="0" tIns="0" rIns="0" bIns="0" rtlCol="0" anchor="t">
            <a:spAutoFit/>
          </a:bodyPr>
          <a:lstStyle/>
          <a:p>
            <a:pPr algn="l">
              <a:lnSpc>
                <a:spcPts val="4246"/>
              </a:lnSpc>
            </a:pPr>
            <a:r>
              <a:rPr lang="en-US" sz="3032" b="1" spc="333">
                <a:solidFill>
                  <a:srgbClr val="FFFFFF"/>
                </a:solidFill>
                <a:latin typeface="League Spartan"/>
                <a:ea typeface="League Spartan"/>
                <a:cs typeface="League Spartan"/>
                <a:sym typeface="League Spartan"/>
              </a:rPr>
              <a:t>EVALUACIÓN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72730" cy="1792968"/>
            <a:chOff x="0" y="0"/>
            <a:chExt cx="10096974" cy="2390624"/>
          </a:xfrm>
        </p:grpSpPr>
        <p:pic>
          <p:nvPicPr>
            <p:cNvPr id="3" name="Picture 3"/>
            <p:cNvPicPr>
              <a:picLocks noChangeAspect="1"/>
            </p:cNvPicPr>
            <p:nvPr/>
          </p:nvPicPr>
          <p:blipFill>
            <a:blip r:embed="rId2"/>
            <a:srcRect t="19622" b="19622"/>
            <a:stretch>
              <a:fillRect/>
            </a:stretch>
          </p:blipFill>
          <p:spPr>
            <a:xfrm>
              <a:off x="0" y="0"/>
              <a:ext cx="10096974" cy="2390624"/>
            </a:xfrm>
            <a:prstGeom prst="rect">
              <a:avLst/>
            </a:prstGeom>
          </p:spPr>
        </p:pic>
      </p:grpSp>
      <p:sp>
        <p:nvSpPr>
          <p:cNvPr id="4" name="TextBox 4"/>
          <p:cNvSpPr txBox="1"/>
          <p:nvPr/>
        </p:nvSpPr>
        <p:spPr>
          <a:xfrm>
            <a:off x="873078" y="1116475"/>
            <a:ext cx="5819775" cy="1286310"/>
          </a:xfrm>
          <a:prstGeom prst="rect">
            <a:avLst/>
          </a:prstGeom>
        </p:spPr>
        <p:txBody>
          <a:bodyPr lIns="0" tIns="0" rIns="0" bIns="0" rtlCol="0" anchor="t">
            <a:spAutoFit/>
          </a:bodyPr>
          <a:lstStyle/>
          <a:p>
            <a:pPr algn="l">
              <a:lnSpc>
                <a:spcPts val="5226"/>
              </a:lnSpc>
            </a:pPr>
            <a:r>
              <a:rPr lang="en-US" sz="3732" b="1" spc="410">
                <a:solidFill>
                  <a:srgbClr val="FFFFFF"/>
                </a:solidFill>
                <a:latin typeface="League Spartan"/>
                <a:ea typeface="League Spartan"/>
                <a:cs typeface="League Spartan"/>
                <a:sym typeface="League Spartan"/>
              </a:rPr>
              <a:t>NUESTRAS ÚLTIMAS ESTADÍSTICAS</a:t>
            </a:r>
          </a:p>
        </p:txBody>
      </p:sp>
      <p:sp>
        <p:nvSpPr>
          <p:cNvPr id="5" name="Freeform 5"/>
          <p:cNvSpPr/>
          <p:nvPr/>
        </p:nvSpPr>
        <p:spPr>
          <a:xfrm>
            <a:off x="511602" y="9859217"/>
            <a:ext cx="6525879" cy="74658"/>
          </a:xfrm>
          <a:custGeom>
            <a:avLst/>
            <a:gdLst/>
            <a:ahLst/>
            <a:cxnLst/>
            <a:rect l="l" t="t" r="r" b="b"/>
            <a:pathLst>
              <a:path w="6525879" h="74658">
                <a:moveTo>
                  <a:pt x="0" y="0"/>
                </a:moveTo>
                <a:lnTo>
                  <a:pt x="6525879" y="0"/>
                </a:lnTo>
                <a:lnTo>
                  <a:pt x="6525879" y="74658"/>
                </a:lnTo>
                <a:lnTo>
                  <a:pt x="0" y="74658"/>
                </a:lnTo>
                <a:lnTo>
                  <a:pt x="0" y="0"/>
                </a:lnTo>
                <a:close/>
              </a:path>
            </a:pathLst>
          </a:custGeom>
          <a:blipFill>
            <a:blip r:embed="rId3">
              <a:extLst>
                <a:ext uri="{96DAC541-7B7A-43D3-8B79-37D633B846F1}">
                  <asvg:svgBlip xmlns:asvg="http://schemas.microsoft.com/office/drawing/2016/SVG/main" r:embed="rId4"/>
                </a:ext>
              </a:extLst>
            </a:blip>
            <a:stretch>
              <a:fillRect t="-4320509" b="-4320509"/>
            </a:stretch>
          </a:blipFill>
        </p:spPr>
        <p:txBody>
          <a:bodyPr/>
          <a:lstStyle/>
          <a:p>
            <a:endParaRPr lang="es-ES"/>
          </a:p>
        </p:txBody>
      </p:sp>
      <p:grpSp>
        <p:nvGrpSpPr>
          <p:cNvPr id="6" name="Group 6"/>
          <p:cNvGrpSpPr/>
          <p:nvPr/>
        </p:nvGrpSpPr>
        <p:grpSpPr>
          <a:xfrm>
            <a:off x="-12730" y="73824"/>
            <a:ext cx="7572730" cy="1719144"/>
            <a:chOff x="0" y="0"/>
            <a:chExt cx="10096974" cy="2292192"/>
          </a:xfrm>
        </p:grpSpPr>
        <p:pic>
          <p:nvPicPr>
            <p:cNvPr id="7" name="Picture 7"/>
            <p:cNvPicPr>
              <a:picLocks noChangeAspect="1"/>
            </p:cNvPicPr>
            <p:nvPr/>
          </p:nvPicPr>
          <p:blipFill>
            <a:blip r:embed="rId5"/>
            <a:srcRect t="32895" b="32895"/>
            <a:stretch>
              <a:fillRect/>
            </a:stretch>
          </p:blipFill>
          <p:spPr>
            <a:xfrm>
              <a:off x="0" y="0"/>
              <a:ext cx="10096974" cy="2292192"/>
            </a:xfrm>
            <a:prstGeom prst="rect">
              <a:avLst/>
            </a:prstGeom>
          </p:spPr>
        </p:pic>
      </p:grpSp>
      <p:sp>
        <p:nvSpPr>
          <p:cNvPr id="8" name="TextBox 8"/>
          <p:cNvSpPr txBox="1"/>
          <p:nvPr/>
        </p:nvSpPr>
        <p:spPr>
          <a:xfrm>
            <a:off x="4090011" y="10197237"/>
            <a:ext cx="2686050" cy="181532"/>
          </a:xfrm>
          <a:prstGeom prst="rect">
            <a:avLst/>
          </a:prstGeom>
        </p:spPr>
        <p:txBody>
          <a:bodyPr lIns="0" tIns="0" rIns="0" bIns="0" rtlCol="0" anchor="t">
            <a:spAutoFit/>
          </a:bodyPr>
          <a:lstStyle/>
          <a:p>
            <a:pPr algn="r">
              <a:lnSpc>
                <a:spcPts val="1544"/>
              </a:lnSpc>
            </a:pPr>
            <a:r>
              <a:rPr lang="en-US" sz="1103" b="1" spc="22">
                <a:solidFill>
                  <a:srgbClr val="444440"/>
                </a:solidFill>
                <a:latin typeface="Open Sans 1 Bold"/>
                <a:ea typeface="Open Sans 1 Bold"/>
                <a:cs typeface="Open Sans 1 Bold"/>
                <a:sym typeface="Open Sans 1 Bold"/>
              </a:rPr>
              <a:t>02</a:t>
            </a:r>
          </a:p>
        </p:txBody>
      </p:sp>
      <p:sp>
        <p:nvSpPr>
          <p:cNvPr id="9" name="TextBox 9"/>
          <p:cNvSpPr txBox="1"/>
          <p:nvPr/>
        </p:nvSpPr>
        <p:spPr>
          <a:xfrm>
            <a:off x="551065" y="10197237"/>
            <a:ext cx="2686050" cy="181532"/>
          </a:xfrm>
          <a:prstGeom prst="rect">
            <a:avLst/>
          </a:prstGeom>
        </p:spPr>
        <p:txBody>
          <a:bodyPr lIns="0" tIns="0" rIns="0" bIns="0" rtlCol="0" anchor="t">
            <a:spAutoFit/>
          </a:bodyPr>
          <a:lstStyle/>
          <a:p>
            <a:pPr algn="l">
              <a:lnSpc>
                <a:spcPts val="1544"/>
              </a:lnSpc>
            </a:pPr>
            <a:r>
              <a:rPr lang="en-US" sz="1103" b="1" spc="22">
                <a:solidFill>
                  <a:srgbClr val="444440"/>
                </a:solidFill>
                <a:latin typeface="Open Sans 1 Bold"/>
                <a:ea typeface="Open Sans 1 Bold"/>
                <a:cs typeface="Open Sans 1 Bold"/>
                <a:sym typeface="Open Sans 1 Bold"/>
              </a:rPr>
              <a:t>IMOV FISIOTERAPIA - BIOMECÁNICA</a:t>
            </a:r>
          </a:p>
        </p:txBody>
      </p:sp>
      <p:sp>
        <p:nvSpPr>
          <p:cNvPr id="10" name="TextBox 10"/>
          <p:cNvSpPr txBox="1"/>
          <p:nvPr/>
        </p:nvSpPr>
        <p:spPr>
          <a:xfrm>
            <a:off x="2145867" y="611152"/>
            <a:ext cx="3255536" cy="513514"/>
          </a:xfrm>
          <a:prstGeom prst="rect">
            <a:avLst/>
          </a:prstGeom>
        </p:spPr>
        <p:txBody>
          <a:bodyPr lIns="0" tIns="0" rIns="0" bIns="0" rtlCol="0" anchor="t">
            <a:spAutoFit/>
          </a:bodyPr>
          <a:lstStyle/>
          <a:p>
            <a:pPr algn="l">
              <a:lnSpc>
                <a:spcPts val="4246"/>
              </a:lnSpc>
            </a:pPr>
            <a:r>
              <a:rPr lang="en-US" sz="3032" b="1" spc="333">
                <a:solidFill>
                  <a:srgbClr val="FFFFFF"/>
                </a:solidFill>
                <a:latin typeface="League Spartan"/>
                <a:ea typeface="League Spartan"/>
                <a:cs typeface="League Spartan"/>
                <a:sym typeface="League Spartan"/>
              </a:rPr>
              <a:t>EVALUACIÓN</a:t>
            </a:r>
          </a:p>
        </p:txBody>
      </p:sp>
      <p:sp>
        <p:nvSpPr>
          <p:cNvPr id="11" name="TextBox 11"/>
          <p:cNvSpPr txBox="1"/>
          <p:nvPr/>
        </p:nvSpPr>
        <p:spPr>
          <a:xfrm>
            <a:off x="384365" y="2094165"/>
            <a:ext cx="7175635" cy="6275070"/>
          </a:xfrm>
          <a:prstGeom prst="rect">
            <a:avLst/>
          </a:prstGeom>
        </p:spPr>
        <p:txBody>
          <a:bodyPr lIns="0" tIns="0" rIns="0" bIns="0" rtlCol="0" anchor="t">
            <a:spAutoFit/>
          </a:bodyPr>
          <a:lstStyle/>
          <a:p>
            <a:pPr algn="l">
              <a:lnSpc>
                <a:spcPts val="1679"/>
              </a:lnSpc>
              <a:spcBef>
                <a:spcPct val="0"/>
              </a:spcBef>
            </a:pPr>
            <a:r>
              <a:rPr lang="en-US" sz="1200" b="1" u="sng" spc="132">
                <a:solidFill>
                  <a:srgbClr val="000000"/>
                </a:solidFill>
                <a:latin typeface="Open Sans 1 Bold"/>
                <a:ea typeface="Open Sans 1 Bold"/>
                <a:cs typeface="Open Sans 1 Bold"/>
                <a:sym typeface="Open Sans 1 Bold"/>
              </a:rPr>
              <a:t>ANÁLISIS GENERAL DE LA TÉCNICA DE CARRERA</a:t>
            </a:r>
          </a:p>
          <a:p>
            <a:pPr algn="l">
              <a:lnSpc>
                <a:spcPts val="1679"/>
              </a:lnSpc>
              <a:spcBef>
                <a:spcPct val="0"/>
              </a:spcBef>
            </a:pPr>
            <a:endParaRPr lang="en-US" sz="1200" b="1" u="sng" spc="132">
              <a:solidFill>
                <a:srgbClr val="000000"/>
              </a:solidFill>
              <a:latin typeface="Open Sans 1 Bold"/>
              <a:ea typeface="Open Sans 1 Bold"/>
              <a:cs typeface="Open Sans 1 Bold"/>
              <a:sym typeface="Open Sans 1 Bold"/>
            </a:endParaRPr>
          </a:p>
          <a:p>
            <a:pPr algn="l">
              <a:lnSpc>
                <a:spcPts val="1679"/>
              </a:lnSpc>
              <a:spcBef>
                <a:spcPct val="0"/>
              </a:spcBef>
            </a:pPr>
            <a:r>
              <a:rPr lang="en-US" sz="1200" spc="132">
                <a:solidFill>
                  <a:srgbClr val="000000"/>
                </a:solidFill>
                <a:latin typeface="Open Sans 1"/>
                <a:ea typeface="Open Sans 1"/>
                <a:cs typeface="Open Sans 1"/>
                <a:sym typeface="Open Sans 1"/>
              </a:rPr>
              <a:t>EN TÉRMINOS GENERALES, SE OBSERVA UNA BUENA TÉCNICA DE CARRERA, CARACTERIZADA POR UNA CADENCIA ADECUADA Y TIEMPOS DE CONTACTO REDUCIDOS, LO QUE INDICA UN ALTO NIVEL DE STIFFNESS MUSCULOTENDINOSO Y UNA EFICIENTE REUTILIZACIÓN DE LA ENERGÍA ELÁSTICA, ASPECTO QUE SE VE CONFIRMADO MEDIANTE LOS TEST DE SALTO.</a:t>
            </a:r>
          </a:p>
          <a:p>
            <a:pPr algn="l">
              <a:lnSpc>
                <a:spcPts val="1679"/>
              </a:lnSpc>
              <a:spcBef>
                <a:spcPct val="0"/>
              </a:spcBef>
            </a:pPr>
            <a:endParaRPr lang="en-US" sz="1200" spc="132">
              <a:solidFill>
                <a:srgbClr val="000000"/>
              </a:solidFill>
              <a:latin typeface="Open Sans 1"/>
              <a:ea typeface="Open Sans 1"/>
              <a:cs typeface="Open Sans 1"/>
              <a:sym typeface="Open Sans 1"/>
            </a:endParaRPr>
          </a:p>
          <a:p>
            <a:pPr algn="l">
              <a:lnSpc>
                <a:spcPts val="1679"/>
              </a:lnSpc>
              <a:spcBef>
                <a:spcPct val="0"/>
              </a:spcBef>
            </a:pPr>
            <a:r>
              <a:rPr lang="en-US" sz="1200" spc="132">
                <a:solidFill>
                  <a:srgbClr val="000000"/>
                </a:solidFill>
                <a:latin typeface="Open Sans 1"/>
                <a:ea typeface="Open Sans 1"/>
                <a:cs typeface="Open Sans 1"/>
                <a:sym typeface="Open Sans 1"/>
              </a:rPr>
              <a:t>DURANTE EL PICO DE VELOCIDAD, SE REGISTRA UN IMPACTO ELEVADO, COHERENTE CON LA ALTA VELOCIDAD DE DESPLAZAMIENTO ALCANZADA Y ESPERABLE EN CONTEXTOS DE SPRINT COMPETITIVO.</a:t>
            </a:r>
          </a:p>
          <a:p>
            <a:pPr algn="l">
              <a:lnSpc>
                <a:spcPts val="1679"/>
              </a:lnSpc>
              <a:spcBef>
                <a:spcPct val="0"/>
              </a:spcBef>
            </a:pPr>
            <a:endParaRPr lang="en-US" sz="1200" spc="132">
              <a:solidFill>
                <a:srgbClr val="000000"/>
              </a:solidFill>
              <a:latin typeface="Open Sans 1"/>
              <a:ea typeface="Open Sans 1"/>
              <a:cs typeface="Open Sans 1"/>
              <a:sym typeface="Open Sans 1"/>
            </a:endParaRPr>
          </a:p>
          <a:p>
            <a:pPr algn="l">
              <a:lnSpc>
                <a:spcPts val="1679"/>
              </a:lnSpc>
              <a:spcBef>
                <a:spcPct val="0"/>
              </a:spcBef>
            </a:pPr>
            <a:r>
              <a:rPr lang="en-US" sz="1200" spc="132">
                <a:solidFill>
                  <a:srgbClr val="000000"/>
                </a:solidFill>
                <a:latin typeface="Open Sans 1"/>
                <a:ea typeface="Open Sans 1"/>
                <a:cs typeface="Open Sans 1"/>
                <a:sym typeface="Open Sans 1"/>
              </a:rPr>
              <a:t>NO OBSTANTE, EN ESTA MISMA FASE SE DETECTA UNA ALTERACIÓN DE LA ESTABILIDAD DINÁMICA, LO QUE SUGIERE UN DESEQUILIBRIO EN EL RATIO DE APLICACIÓN DE FUERZAS VERTICAL–HORIZONTAL. ESTE DESAJUSTE IMPLICA UNA PÉRDIDA DE EFICIENCIA EN EL DESPLAZAMIENTO HORIZONTAL, ACOMPAÑADA DE UNA SOBRECARGA INNECESARIA DE DETERMINADAS ESTRUCTURAS MUSCULOESQUELÉTICAS.</a:t>
            </a:r>
          </a:p>
          <a:p>
            <a:pPr algn="l">
              <a:lnSpc>
                <a:spcPts val="1679"/>
              </a:lnSpc>
              <a:spcBef>
                <a:spcPct val="0"/>
              </a:spcBef>
            </a:pPr>
            <a:endParaRPr lang="en-US" sz="1200" spc="132">
              <a:solidFill>
                <a:srgbClr val="000000"/>
              </a:solidFill>
              <a:latin typeface="Open Sans 1"/>
              <a:ea typeface="Open Sans 1"/>
              <a:cs typeface="Open Sans 1"/>
              <a:sym typeface="Open Sans 1"/>
            </a:endParaRPr>
          </a:p>
          <a:p>
            <a:pPr algn="l">
              <a:lnSpc>
                <a:spcPts val="1679"/>
              </a:lnSpc>
              <a:spcBef>
                <a:spcPct val="0"/>
              </a:spcBef>
            </a:pPr>
            <a:r>
              <a:rPr lang="en-US" sz="1200" spc="132">
                <a:solidFill>
                  <a:srgbClr val="000000"/>
                </a:solidFill>
                <a:latin typeface="Open Sans 1"/>
                <a:ea typeface="Open Sans 1"/>
                <a:cs typeface="Open Sans 1"/>
                <a:sym typeface="Open Sans 1"/>
              </a:rPr>
              <a:t>EN BASE A LOS DATOS OBTENIDOS, SE EVIDENCIA UN DÉFICIT EN EL CONTROL NEUROMUSCULAR DEL PLANO HORIZONTAL DURANTE LA CARRERA A VELOCIDAD DE COMPETICIÓN, ESPECIALMENTE EN SITUACIONES DE ALTA EXIGENCIA MECÁNICA.</a:t>
            </a:r>
          </a:p>
          <a:p>
            <a:pPr algn="l">
              <a:lnSpc>
                <a:spcPts val="1679"/>
              </a:lnSpc>
              <a:spcBef>
                <a:spcPct val="0"/>
              </a:spcBef>
            </a:pPr>
            <a:endParaRPr lang="en-US" sz="1200" spc="132">
              <a:solidFill>
                <a:srgbClr val="000000"/>
              </a:solidFill>
              <a:latin typeface="Open Sans 1"/>
              <a:ea typeface="Open Sans 1"/>
              <a:cs typeface="Open Sans 1"/>
              <a:sym typeface="Open Sans 1"/>
            </a:endParaRPr>
          </a:p>
          <a:p>
            <a:pPr algn="l">
              <a:lnSpc>
                <a:spcPts val="1679"/>
              </a:lnSpc>
              <a:spcBef>
                <a:spcPct val="0"/>
              </a:spcBef>
            </a:pPr>
            <a:r>
              <a:rPr lang="en-US" sz="1200" b="1" spc="132">
                <a:solidFill>
                  <a:srgbClr val="000000"/>
                </a:solidFill>
                <a:latin typeface="Open Sans 1 Bold"/>
                <a:ea typeface="Open Sans 1 Bold"/>
                <a:cs typeface="Open Sans 1 Bold"/>
                <a:sym typeface="Open Sans 1 Bold"/>
              </a:rPr>
              <a:t>RECOMENDACIONES</a:t>
            </a:r>
          </a:p>
          <a:p>
            <a:pPr algn="l">
              <a:lnSpc>
                <a:spcPts val="1679"/>
              </a:lnSpc>
              <a:spcBef>
                <a:spcPct val="0"/>
              </a:spcBef>
            </a:pPr>
            <a:r>
              <a:rPr lang="en-US" sz="1200" spc="132">
                <a:solidFill>
                  <a:srgbClr val="000000"/>
                </a:solidFill>
                <a:latin typeface="Open Sans 1"/>
                <a:ea typeface="Open Sans 1"/>
                <a:cs typeface="Open Sans 1"/>
                <a:sym typeface="Open Sans 1"/>
              </a:rPr>
              <a:t>SE RECOMIENDA LA INTRODUCCIÓN DE TRABAJO ESPECÍFICO DE ESTABILIDAD CENTRAL (CORE) Y FUERZA DEL TREN INFERIOR, CON ÉNFASIS EN:</a:t>
            </a:r>
          </a:p>
          <a:p>
            <a:pPr algn="l">
              <a:lnSpc>
                <a:spcPts val="1679"/>
              </a:lnSpc>
              <a:spcBef>
                <a:spcPct val="0"/>
              </a:spcBef>
            </a:pPr>
            <a:r>
              <a:rPr lang="en-US" sz="1200" spc="132">
                <a:solidFill>
                  <a:srgbClr val="000000"/>
                </a:solidFill>
                <a:latin typeface="Open Sans 1"/>
                <a:ea typeface="Open Sans 1"/>
                <a:cs typeface="Open Sans 1"/>
                <a:sym typeface="Open Sans 1"/>
              </a:rPr>
              <a:t>CONTROL LUMBOPÉLVICO DINÁMICO, PRODUCCIÓN Y TRANSMISIÓN EFICIENTE DE FUERZA HORIZONTAL, ASÍ COMO ESTABILIDAD UNILATERAL EN CONDICIONES DE ALTA VELOCIDAD.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72730" cy="1792968"/>
            <a:chOff x="0" y="0"/>
            <a:chExt cx="10096974" cy="2390624"/>
          </a:xfrm>
        </p:grpSpPr>
        <p:pic>
          <p:nvPicPr>
            <p:cNvPr id="3" name="Picture 3"/>
            <p:cNvPicPr>
              <a:picLocks noChangeAspect="1"/>
            </p:cNvPicPr>
            <p:nvPr/>
          </p:nvPicPr>
          <p:blipFill>
            <a:blip r:embed="rId6"/>
            <a:srcRect t="19622" b="19622"/>
            <a:stretch>
              <a:fillRect/>
            </a:stretch>
          </p:blipFill>
          <p:spPr>
            <a:xfrm>
              <a:off x="0" y="0"/>
              <a:ext cx="10096974" cy="2390624"/>
            </a:xfrm>
            <a:prstGeom prst="rect">
              <a:avLst/>
            </a:prstGeom>
          </p:spPr>
        </p:pic>
      </p:grpSp>
      <p:sp>
        <p:nvSpPr>
          <p:cNvPr id="4" name="TextBox 4"/>
          <p:cNvSpPr txBox="1"/>
          <p:nvPr/>
        </p:nvSpPr>
        <p:spPr>
          <a:xfrm>
            <a:off x="873078" y="1116475"/>
            <a:ext cx="5819775" cy="1286310"/>
          </a:xfrm>
          <a:prstGeom prst="rect">
            <a:avLst/>
          </a:prstGeom>
        </p:spPr>
        <p:txBody>
          <a:bodyPr lIns="0" tIns="0" rIns="0" bIns="0" rtlCol="0" anchor="t">
            <a:spAutoFit/>
          </a:bodyPr>
          <a:lstStyle/>
          <a:p>
            <a:pPr algn="l">
              <a:lnSpc>
                <a:spcPts val="5226"/>
              </a:lnSpc>
            </a:pPr>
            <a:r>
              <a:rPr lang="en-US" sz="3732" b="1" spc="410">
                <a:solidFill>
                  <a:srgbClr val="FFFFFF"/>
                </a:solidFill>
                <a:latin typeface="League Spartan"/>
                <a:ea typeface="League Spartan"/>
                <a:cs typeface="League Spartan"/>
                <a:sym typeface="League Spartan"/>
              </a:rPr>
              <a:t>NUESTRAS ÚLTIMAS ESTADÍSTICAS</a:t>
            </a:r>
          </a:p>
        </p:txBody>
      </p:sp>
      <p:sp>
        <p:nvSpPr>
          <p:cNvPr id="5" name="Freeform 5"/>
          <p:cNvSpPr/>
          <p:nvPr/>
        </p:nvSpPr>
        <p:spPr>
          <a:xfrm>
            <a:off x="511602" y="9859217"/>
            <a:ext cx="6525879" cy="74658"/>
          </a:xfrm>
          <a:custGeom>
            <a:avLst/>
            <a:gdLst/>
            <a:ahLst/>
            <a:cxnLst/>
            <a:rect l="l" t="t" r="r" b="b"/>
            <a:pathLst>
              <a:path w="6525879" h="74658">
                <a:moveTo>
                  <a:pt x="0" y="0"/>
                </a:moveTo>
                <a:lnTo>
                  <a:pt x="6525879" y="0"/>
                </a:lnTo>
                <a:lnTo>
                  <a:pt x="6525879" y="74658"/>
                </a:lnTo>
                <a:lnTo>
                  <a:pt x="0" y="74658"/>
                </a:lnTo>
                <a:lnTo>
                  <a:pt x="0" y="0"/>
                </a:lnTo>
                <a:close/>
              </a:path>
            </a:pathLst>
          </a:custGeom>
          <a:blipFill>
            <a:blip r:embed="rId7">
              <a:extLst>
                <a:ext uri="{96DAC541-7B7A-43D3-8B79-37D633B846F1}">
                  <asvg:svgBlip xmlns:asvg="http://schemas.microsoft.com/office/drawing/2016/SVG/main" r:embed="rId8"/>
                </a:ext>
              </a:extLst>
            </a:blip>
            <a:stretch>
              <a:fillRect t="-4320509" b="-4320509"/>
            </a:stretch>
          </a:blipFill>
        </p:spPr>
        <p:txBody>
          <a:bodyPr/>
          <a:lstStyle/>
          <a:p>
            <a:endParaRPr lang="es-ES"/>
          </a:p>
        </p:txBody>
      </p:sp>
      <p:grpSp>
        <p:nvGrpSpPr>
          <p:cNvPr id="6" name="Group 6"/>
          <p:cNvGrpSpPr/>
          <p:nvPr/>
        </p:nvGrpSpPr>
        <p:grpSpPr>
          <a:xfrm>
            <a:off x="-12730" y="73824"/>
            <a:ext cx="7572730" cy="1719144"/>
            <a:chOff x="0" y="0"/>
            <a:chExt cx="10096974" cy="2292192"/>
          </a:xfrm>
        </p:grpSpPr>
        <p:pic>
          <p:nvPicPr>
            <p:cNvPr id="7" name="Picture 7"/>
            <p:cNvPicPr>
              <a:picLocks noChangeAspect="1"/>
            </p:cNvPicPr>
            <p:nvPr/>
          </p:nvPicPr>
          <p:blipFill>
            <a:blip r:embed="rId9"/>
            <a:srcRect t="32895" b="32895"/>
            <a:stretch>
              <a:fillRect/>
            </a:stretch>
          </p:blipFill>
          <p:spPr>
            <a:xfrm>
              <a:off x="0" y="0"/>
              <a:ext cx="10096974" cy="2292192"/>
            </a:xfrm>
            <a:prstGeom prst="rect">
              <a:avLst/>
            </a:prstGeom>
          </p:spPr>
        </p:pic>
      </p:grpSp>
      <p:pic>
        <p:nvPicPr>
          <p:cNvPr id="8" name="Picture 8">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rcRect/>
          <a:stretch>
            <a:fillRect/>
          </a:stretch>
        </p:blipFill>
        <p:spPr>
          <a:xfrm>
            <a:off x="1454116" y="2974586"/>
            <a:ext cx="4639038" cy="2626167"/>
          </a:xfrm>
          <a:prstGeom prst="rect">
            <a:avLst/>
          </a:prstGeom>
        </p:spPr>
      </p:pic>
      <p:pic>
        <p:nvPicPr>
          <p:cNvPr id="9" name="Picture 9">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11"/>
          <a:srcRect/>
          <a:stretch>
            <a:fillRect/>
          </a:stretch>
        </p:blipFill>
        <p:spPr>
          <a:xfrm>
            <a:off x="1454116" y="5972229"/>
            <a:ext cx="4639038" cy="2653095"/>
          </a:xfrm>
          <a:prstGeom prst="rect">
            <a:avLst/>
          </a:prstGeom>
        </p:spPr>
      </p:pic>
      <p:sp>
        <p:nvSpPr>
          <p:cNvPr id="10" name="TextBox 10"/>
          <p:cNvSpPr txBox="1"/>
          <p:nvPr/>
        </p:nvSpPr>
        <p:spPr>
          <a:xfrm>
            <a:off x="4090011" y="10197237"/>
            <a:ext cx="2686050" cy="181532"/>
          </a:xfrm>
          <a:prstGeom prst="rect">
            <a:avLst/>
          </a:prstGeom>
        </p:spPr>
        <p:txBody>
          <a:bodyPr lIns="0" tIns="0" rIns="0" bIns="0" rtlCol="0" anchor="t">
            <a:spAutoFit/>
          </a:bodyPr>
          <a:lstStyle/>
          <a:p>
            <a:pPr algn="r">
              <a:lnSpc>
                <a:spcPts val="1544"/>
              </a:lnSpc>
            </a:pPr>
            <a:r>
              <a:rPr lang="en-US" sz="1103" b="1" spc="22">
                <a:solidFill>
                  <a:srgbClr val="444440"/>
                </a:solidFill>
                <a:latin typeface="Open Sans 1 Bold"/>
                <a:ea typeface="Open Sans 1 Bold"/>
                <a:cs typeface="Open Sans 1 Bold"/>
                <a:sym typeface="Open Sans 1 Bold"/>
              </a:rPr>
              <a:t>02</a:t>
            </a:r>
          </a:p>
        </p:txBody>
      </p:sp>
      <p:sp>
        <p:nvSpPr>
          <p:cNvPr id="11" name="TextBox 11"/>
          <p:cNvSpPr txBox="1"/>
          <p:nvPr/>
        </p:nvSpPr>
        <p:spPr>
          <a:xfrm>
            <a:off x="551065" y="10197237"/>
            <a:ext cx="2686050" cy="181532"/>
          </a:xfrm>
          <a:prstGeom prst="rect">
            <a:avLst/>
          </a:prstGeom>
        </p:spPr>
        <p:txBody>
          <a:bodyPr lIns="0" tIns="0" rIns="0" bIns="0" rtlCol="0" anchor="t">
            <a:spAutoFit/>
          </a:bodyPr>
          <a:lstStyle/>
          <a:p>
            <a:pPr algn="l">
              <a:lnSpc>
                <a:spcPts val="1544"/>
              </a:lnSpc>
            </a:pPr>
            <a:r>
              <a:rPr lang="en-US" sz="1103" b="1" spc="22">
                <a:solidFill>
                  <a:srgbClr val="444440"/>
                </a:solidFill>
                <a:latin typeface="Open Sans 1 Bold"/>
                <a:ea typeface="Open Sans 1 Bold"/>
                <a:cs typeface="Open Sans 1 Bold"/>
                <a:sym typeface="Open Sans 1 Bold"/>
              </a:rPr>
              <a:t>IMOV FISIOTERAPIA - BIOMECÁNICA</a:t>
            </a:r>
          </a:p>
        </p:txBody>
      </p:sp>
      <p:sp>
        <p:nvSpPr>
          <p:cNvPr id="12" name="TextBox 12"/>
          <p:cNvSpPr txBox="1"/>
          <p:nvPr/>
        </p:nvSpPr>
        <p:spPr>
          <a:xfrm>
            <a:off x="2145867" y="114664"/>
            <a:ext cx="3255536" cy="1580314"/>
          </a:xfrm>
          <a:prstGeom prst="rect">
            <a:avLst/>
          </a:prstGeom>
        </p:spPr>
        <p:txBody>
          <a:bodyPr lIns="0" tIns="0" rIns="0" bIns="0" rtlCol="0" anchor="t">
            <a:spAutoFit/>
          </a:bodyPr>
          <a:lstStyle/>
          <a:p>
            <a:pPr algn="l">
              <a:lnSpc>
                <a:spcPts val="4246"/>
              </a:lnSpc>
            </a:pPr>
            <a:r>
              <a:rPr lang="en-US" sz="3032" b="1" spc="333">
                <a:solidFill>
                  <a:srgbClr val="FFFFFF"/>
                </a:solidFill>
                <a:latin typeface="League Spartan"/>
                <a:ea typeface="League Spartan"/>
                <a:cs typeface="League Spartan"/>
                <a:sym typeface="League Spartan"/>
              </a:rPr>
              <a:t>EJERCICIOS </a:t>
            </a:r>
          </a:p>
          <a:p>
            <a:pPr algn="l">
              <a:lnSpc>
                <a:spcPts val="4246"/>
              </a:lnSpc>
            </a:pPr>
            <a:r>
              <a:rPr lang="en-US" sz="3032" b="1" spc="333">
                <a:solidFill>
                  <a:srgbClr val="FFFFFF"/>
                </a:solidFill>
                <a:latin typeface="League Spartan"/>
                <a:ea typeface="League Spartan"/>
                <a:cs typeface="League Spartan"/>
                <a:sym typeface="League Spartan"/>
              </a:rPr>
              <a:t>ESTABILIDAD</a:t>
            </a:r>
          </a:p>
          <a:p>
            <a:pPr algn="l">
              <a:lnSpc>
                <a:spcPts val="4246"/>
              </a:lnSpc>
            </a:pPr>
            <a:r>
              <a:rPr lang="en-US" sz="3032" b="1" spc="333">
                <a:solidFill>
                  <a:srgbClr val="FFFFFF"/>
                </a:solidFill>
                <a:latin typeface="League Spartan"/>
                <a:ea typeface="League Spartan"/>
                <a:cs typeface="League Spartan"/>
                <a:sym typeface="League Spartan"/>
              </a:rPr>
              <a:t>DINÁMICA</a:t>
            </a:r>
          </a:p>
        </p:txBody>
      </p:sp>
      <p:sp>
        <p:nvSpPr>
          <p:cNvPr id="13" name="CuadroTexto 12">
            <a:extLst>
              <a:ext uri="{FF2B5EF4-FFF2-40B4-BE49-F238E27FC236}">
                <a16:creationId xmlns:a16="http://schemas.microsoft.com/office/drawing/2014/main" id="{907D81B2-41E9-6727-DBD9-AAAC5BA6F64C}"/>
              </a:ext>
            </a:extLst>
          </p:cNvPr>
          <p:cNvSpPr txBox="1"/>
          <p:nvPr/>
        </p:nvSpPr>
        <p:spPr>
          <a:xfrm>
            <a:off x="1383931" y="2527300"/>
            <a:ext cx="1784719" cy="369332"/>
          </a:xfrm>
          <a:prstGeom prst="rect">
            <a:avLst/>
          </a:prstGeom>
          <a:noFill/>
        </p:spPr>
        <p:txBody>
          <a:bodyPr wrap="none" rtlCol="0">
            <a:spAutoFit/>
          </a:bodyPr>
          <a:lstStyle/>
          <a:p>
            <a:r>
              <a:rPr lang="es-ES" u="sng" dirty="0"/>
              <a:t>Reproducir vídeo</a:t>
            </a:r>
          </a:p>
        </p:txBody>
      </p:sp>
      <p:sp>
        <p:nvSpPr>
          <p:cNvPr id="14" name="CuadroTexto 13">
            <a:extLst>
              <a:ext uri="{FF2B5EF4-FFF2-40B4-BE49-F238E27FC236}">
                <a16:creationId xmlns:a16="http://schemas.microsoft.com/office/drawing/2014/main" id="{10E16E85-0AA6-579B-C0F3-7392AC02BE58}"/>
              </a:ext>
            </a:extLst>
          </p:cNvPr>
          <p:cNvSpPr txBox="1"/>
          <p:nvPr/>
        </p:nvSpPr>
        <p:spPr>
          <a:xfrm>
            <a:off x="1339850" y="5586968"/>
            <a:ext cx="1784719" cy="369332"/>
          </a:xfrm>
          <a:prstGeom prst="rect">
            <a:avLst/>
          </a:prstGeom>
          <a:noFill/>
        </p:spPr>
        <p:txBody>
          <a:bodyPr wrap="none" rtlCol="0">
            <a:spAutoFit/>
          </a:bodyPr>
          <a:lstStyle/>
          <a:p>
            <a:r>
              <a:rPr lang="es-ES" u="sng" dirty="0"/>
              <a:t>Reproducir vídeo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39" fill="hold"/>
                                        <p:tgtEl>
                                          <p:spTgt spid="8"/>
                                        </p:tgtEl>
                                      </p:cBhvr>
                                    </p:cmd>
                                  </p:childTnLst>
                                </p:cTn>
                              </p:par>
                            </p:childTnLst>
                          </p:cTn>
                        </p:par>
                        <p:par>
                          <p:cTn id="7" fill="hold">
                            <p:stCondLst>
                              <p:cond delay="4139"/>
                            </p:stCondLst>
                            <p:childTnLst>
                              <p:par>
                                <p:cTn id="8" presetID="1" presetClass="mediacall" presetSubtype="0" fill="hold" nodeType="afterEffect">
                                  <p:stCondLst>
                                    <p:cond delay="0"/>
                                  </p:stCondLst>
                                  <p:childTnLst>
                                    <p:cmd type="call" cmd="playFrom(0.0)">
                                      <p:cBhvr>
                                        <p:cTn id="9" dur="305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0" fill="hold" display="0">
                  <p:stCondLst>
                    <p:cond delay="indefinite"/>
                  </p:stCondLst>
                </p:cTn>
                <p:tgtEl>
                  <p:spTgt spid="8"/>
                </p:tgtEl>
              </p:cMediaNode>
            </p:video>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8"/>
                                        </p:tgtEl>
                                      </p:cBhvr>
                                    </p:cmd>
                                  </p:childTnLst>
                                </p:cTn>
                              </p:par>
                            </p:childTnLst>
                          </p:cTn>
                        </p:par>
                      </p:childTnLst>
                    </p:cTn>
                  </p:par>
                </p:childTnLst>
              </p:cTn>
              <p:nextCondLst>
                <p:cond evt="onClick" delay="0">
                  <p:tgtEl>
                    <p:spTgt spid="8"/>
                  </p:tgtEl>
                </p:cond>
              </p:nextCondLst>
            </p:seq>
            <p:video>
              <p:cMediaNode vol="100000">
                <p:cTn id="16" fill="hold" display="0">
                  <p:stCondLst>
                    <p:cond delay="indefinite"/>
                  </p:stCondLst>
                </p:cTn>
                <p:tgtEl>
                  <p:spTgt spid="9"/>
                </p:tgtEl>
              </p:cMediaNode>
            </p:video>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72730" cy="1792968"/>
            <a:chOff x="0" y="0"/>
            <a:chExt cx="10096974" cy="2390624"/>
          </a:xfrm>
        </p:grpSpPr>
        <p:pic>
          <p:nvPicPr>
            <p:cNvPr id="3" name="Picture 3"/>
            <p:cNvPicPr>
              <a:picLocks noChangeAspect="1"/>
            </p:cNvPicPr>
            <p:nvPr/>
          </p:nvPicPr>
          <p:blipFill>
            <a:blip r:embed="rId6"/>
            <a:srcRect t="19622" b="19622"/>
            <a:stretch>
              <a:fillRect/>
            </a:stretch>
          </p:blipFill>
          <p:spPr>
            <a:xfrm>
              <a:off x="0" y="0"/>
              <a:ext cx="10096974" cy="2390624"/>
            </a:xfrm>
            <a:prstGeom prst="rect">
              <a:avLst/>
            </a:prstGeom>
          </p:spPr>
        </p:pic>
      </p:grpSp>
      <p:sp>
        <p:nvSpPr>
          <p:cNvPr id="4" name="TextBox 4"/>
          <p:cNvSpPr txBox="1"/>
          <p:nvPr/>
        </p:nvSpPr>
        <p:spPr>
          <a:xfrm>
            <a:off x="873078" y="1116475"/>
            <a:ext cx="5819775" cy="1286310"/>
          </a:xfrm>
          <a:prstGeom prst="rect">
            <a:avLst/>
          </a:prstGeom>
        </p:spPr>
        <p:txBody>
          <a:bodyPr lIns="0" tIns="0" rIns="0" bIns="0" rtlCol="0" anchor="t">
            <a:spAutoFit/>
          </a:bodyPr>
          <a:lstStyle/>
          <a:p>
            <a:pPr algn="l">
              <a:lnSpc>
                <a:spcPts val="5226"/>
              </a:lnSpc>
            </a:pPr>
            <a:r>
              <a:rPr lang="en-US" sz="3732" b="1" spc="410" dirty="0">
                <a:solidFill>
                  <a:srgbClr val="FFFFFF"/>
                </a:solidFill>
                <a:latin typeface="League Spartan"/>
                <a:ea typeface="League Spartan"/>
                <a:cs typeface="League Spartan"/>
                <a:sym typeface="League Spartan"/>
              </a:rPr>
              <a:t>NUESTRAS ÚLTIMAS ESTADÍSTICAS</a:t>
            </a:r>
          </a:p>
        </p:txBody>
      </p:sp>
      <p:sp>
        <p:nvSpPr>
          <p:cNvPr id="5" name="Freeform 5"/>
          <p:cNvSpPr/>
          <p:nvPr/>
        </p:nvSpPr>
        <p:spPr>
          <a:xfrm>
            <a:off x="511602" y="9859217"/>
            <a:ext cx="6525879" cy="74658"/>
          </a:xfrm>
          <a:custGeom>
            <a:avLst/>
            <a:gdLst/>
            <a:ahLst/>
            <a:cxnLst/>
            <a:rect l="l" t="t" r="r" b="b"/>
            <a:pathLst>
              <a:path w="6525879" h="74658">
                <a:moveTo>
                  <a:pt x="0" y="0"/>
                </a:moveTo>
                <a:lnTo>
                  <a:pt x="6525879" y="0"/>
                </a:lnTo>
                <a:lnTo>
                  <a:pt x="6525879" y="74658"/>
                </a:lnTo>
                <a:lnTo>
                  <a:pt x="0" y="74658"/>
                </a:lnTo>
                <a:lnTo>
                  <a:pt x="0" y="0"/>
                </a:lnTo>
                <a:close/>
              </a:path>
            </a:pathLst>
          </a:custGeom>
          <a:blipFill>
            <a:blip r:embed="rId7">
              <a:extLst>
                <a:ext uri="{96DAC541-7B7A-43D3-8B79-37D633B846F1}">
                  <asvg:svgBlip xmlns:asvg="http://schemas.microsoft.com/office/drawing/2016/SVG/main" r:embed="rId8"/>
                </a:ext>
              </a:extLst>
            </a:blip>
            <a:stretch>
              <a:fillRect t="-4320509" b="-4320509"/>
            </a:stretch>
          </a:blipFill>
        </p:spPr>
        <p:txBody>
          <a:bodyPr/>
          <a:lstStyle/>
          <a:p>
            <a:endParaRPr lang="es-ES"/>
          </a:p>
        </p:txBody>
      </p:sp>
      <p:grpSp>
        <p:nvGrpSpPr>
          <p:cNvPr id="6" name="Group 6"/>
          <p:cNvGrpSpPr/>
          <p:nvPr/>
        </p:nvGrpSpPr>
        <p:grpSpPr>
          <a:xfrm>
            <a:off x="-12730" y="73824"/>
            <a:ext cx="7572730" cy="1719144"/>
            <a:chOff x="0" y="0"/>
            <a:chExt cx="10096974" cy="2292192"/>
          </a:xfrm>
        </p:grpSpPr>
        <p:pic>
          <p:nvPicPr>
            <p:cNvPr id="7" name="Picture 7"/>
            <p:cNvPicPr>
              <a:picLocks noChangeAspect="1"/>
            </p:cNvPicPr>
            <p:nvPr/>
          </p:nvPicPr>
          <p:blipFill>
            <a:blip r:embed="rId9"/>
            <a:srcRect t="32895" b="32895"/>
            <a:stretch>
              <a:fillRect/>
            </a:stretch>
          </p:blipFill>
          <p:spPr>
            <a:xfrm>
              <a:off x="0" y="0"/>
              <a:ext cx="10096974" cy="2292192"/>
            </a:xfrm>
            <a:prstGeom prst="rect">
              <a:avLst/>
            </a:prstGeom>
          </p:spPr>
        </p:pic>
      </p:grpSp>
      <p:pic>
        <p:nvPicPr>
          <p:cNvPr id="8" name="Picture 8">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rcRect r="4098"/>
          <a:stretch>
            <a:fillRect/>
          </a:stretch>
        </p:blipFill>
        <p:spPr>
          <a:xfrm>
            <a:off x="719307" y="2661183"/>
            <a:ext cx="2853119" cy="5369633"/>
          </a:xfrm>
          <a:prstGeom prst="rect">
            <a:avLst/>
          </a:prstGeom>
        </p:spPr>
      </p:pic>
      <p:pic>
        <p:nvPicPr>
          <p:cNvPr id="9" name="Picture 9">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11"/>
          <a:srcRect l="16425" t="4263" b="4263"/>
          <a:stretch>
            <a:fillRect/>
          </a:stretch>
        </p:blipFill>
        <p:spPr>
          <a:xfrm>
            <a:off x="4090011" y="2661183"/>
            <a:ext cx="2816427" cy="5369633"/>
          </a:xfrm>
          <a:prstGeom prst="rect">
            <a:avLst/>
          </a:prstGeom>
        </p:spPr>
      </p:pic>
      <p:sp>
        <p:nvSpPr>
          <p:cNvPr id="10" name="TextBox 10"/>
          <p:cNvSpPr txBox="1"/>
          <p:nvPr/>
        </p:nvSpPr>
        <p:spPr>
          <a:xfrm>
            <a:off x="4090011" y="10197237"/>
            <a:ext cx="2686050" cy="181532"/>
          </a:xfrm>
          <a:prstGeom prst="rect">
            <a:avLst/>
          </a:prstGeom>
        </p:spPr>
        <p:txBody>
          <a:bodyPr lIns="0" tIns="0" rIns="0" bIns="0" rtlCol="0" anchor="t">
            <a:spAutoFit/>
          </a:bodyPr>
          <a:lstStyle/>
          <a:p>
            <a:pPr algn="r">
              <a:lnSpc>
                <a:spcPts val="1544"/>
              </a:lnSpc>
            </a:pPr>
            <a:r>
              <a:rPr lang="en-US" sz="1103" b="1" spc="22">
                <a:solidFill>
                  <a:srgbClr val="444440"/>
                </a:solidFill>
                <a:latin typeface="Open Sans 1 Bold"/>
                <a:ea typeface="Open Sans 1 Bold"/>
                <a:cs typeface="Open Sans 1 Bold"/>
                <a:sym typeface="Open Sans 1 Bold"/>
              </a:rPr>
              <a:t>02</a:t>
            </a:r>
          </a:p>
        </p:txBody>
      </p:sp>
      <p:sp>
        <p:nvSpPr>
          <p:cNvPr id="11" name="TextBox 11"/>
          <p:cNvSpPr txBox="1"/>
          <p:nvPr/>
        </p:nvSpPr>
        <p:spPr>
          <a:xfrm>
            <a:off x="551065" y="10197237"/>
            <a:ext cx="2686050" cy="181532"/>
          </a:xfrm>
          <a:prstGeom prst="rect">
            <a:avLst/>
          </a:prstGeom>
        </p:spPr>
        <p:txBody>
          <a:bodyPr lIns="0" tIns="0" rIns="0" bIns="0" rtlCol="0" anchor="t">
            <a:spAutoFit/>
          </a:bodyPr>
          <a:lstStyle/>
          <a:p>
            <a:pPr algn="l">
              <a:lnSpc>
                <a:spcPts val="1544"/>
              </a:lnSpc>
            </a:pPr>
            <a:r>
              <a:rPr lang="en-US" sz="1103" b="1" spc="22">
                <a:solidFill>
                  <a:srgbClr val="444440"/>
                </a:solidFill>
                <a:latin typeface="Open Sans 1 Bold"/>
                <a:ea typeface="Open Sans 1 Bold"/>
                <a:cs typeface="Open Sans 1 Bold"/>
                <a:sym typeface="Open Sans 1 Bold"/>
              </a:rPr>
              <a:t>IMOV FISIOTERAPIA - BIOMECÁNICA</a:t>
            </a:r>
          </a:p>
        </p:txBody>
      </p:sp>
      <p:sp>
        <p:nvSpPr>
          <p:cNvPr id="12" name="TextBox 12"/>
          <p:cNvSpPr txBox="1"/>
          <p:nvPr/>
        </p:nvSpPr>
        <p:spPr>
          <a:xfrm>
            <a:off x="2145867" y="611152"/>
            <a:ext cx="3255536" cy="513514"/>
          </a:xfrm>
          <a:prstGeom prst="rect">
            <a:avLst/>
          </a:prstGeom>
        </p:spPr>
        <p:txBody>
          <a:bodyPr lIns="0" tIns="0" rIns="0" bIns="0" rtlCol="0" anchor="t">
            <a:spAutoFit/>
          </a:bodyPr>
          <a:lstStyle/>
          <a:p>
            <a:pPr algn="l">
              <a:lnSpc>
                <a:spcPts val="4246"/>
              </a:lnSpc>
            </a:pPr>
            <a:r>
              <a:rPr lang="en-US" sz="3032" b="1" spc="333">
                <a:solidFill>
                  <a:srgbClr val="FFFFFF"/>
                </a:solidFill>
                <a:latin typeface="League Spartan"/>
                <a:ea typeface="League Spartan"/>
                <a:cs typeface="League Spartan"/>
                <a:sym typeface="League Spartan"/>
              </a:rPr>
              <a:t>EVALUACIÓN</a:t>
            </a:r>
          </a:p>
        </p:txBody>
      </p:sp>
      <p:sp>
        <p:nvSpPr>
          <p:cNvPr id="13" name="CuadroTexto 12">
            <a:extLst>
              <a:ext uri="{FF2B5EF4-FFF2-40B4-BE49-F238E27FC236}">
                <a16:creationId xmlns:a16="http://schemas.microsoft.com/office/drawing/2014/main" id="{4C8EEE8F-9298-EF53-C39D-121CFF89335B}"/>
              </a:ext>
            </a:extLst>
          </p:cNvPr>
          <p:cNvSpPr txBox="1"/>
          <p:nvPr/>
        </p:nvSpPr>
        <p:spPr>
          <a:xfrm>
            <a:off x="621931" y="2275976"/>
            <a:ext cx="1784719" cy="369332"/>
          </a:xfrm>
          <a:prstGeom prst="rect">
            <a:avLst/>
          </a:prstGeom>
          <a:noFill/>
        </p:spPr>
        <p:txBody>
          <a:bodyPr wrap="none" rtlCol="0">
            <a:spAutoFit/>
          </a:bodyPr>
          <a:lstStyle/>
          <a:p>
            <a:r>
              <a:rPr lang="es-ES" u="sng" dirty="0"/>
              <a:t>Reproducir vídeo</a:t>
            </a:r>
          </a:p>
        </p:txBody>
      </p:sp>
      <p:sp>
        <p:nvSpPr>
          <p:cNvPr id="14" name="CuadroTexto 13">
            <a:extLst>
              <a:ext uri="{FF2B5EF4-FFF2-40B4-BE49-F238E27FC236}">
                <a16:creationId xmlns:a16="http://schemas.microsoft.com/office/drawing/2014/main" id="{6B8F5ECE-48C6-1A81-04D7-81E98425B31C}"/>
              </a:ext>
            </a:extLst>
          </p:cNvPr>
          <p:cNvSpPr txBox="1"/>
          <p:nvPr/>
        </p:nvSpPr>
        <p:spPr>
          <a:xfrm>
            <a:off x="3974731" y="2298700"/>
            <a:ext cx="1784719" cy="369332"/>
          </a:xfrm>
          <a:prstGeom prst="rect">
            <a:avLst/>
          </a:prstGeom>
          <a:noFill/>
        </p:spPr>
        <p:txBody>
          <a:bodyPr wrap="none" rtlCol="0">
            <a:spAutoFit/>
          </a:bodyPr>
          <a:lstStyle/>
          <a:p>
            <a:r>
              <a:rPr lang="es-ES" u="sng" dirty="0"/>
              <a:t>Reproducir vídeo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67" fill="hold"/>
                                        <p:tgtEl>
                                          <p:spTgt spid="8"/>
                                        </p:tgtEl>
                                      </p:cBhvr>
                                    </p:cmd>
                                  </p:childTnLst>
                                </p:cTn>
                              </p:par>
                            </p:childTnLst>
                          </p:cTn>
                        </p:par>
                        <p:par>
                          <p:cTn id="7" fill="hold">
                            <p:stCondLst>
                              <p:cond delay="2267"/>
                            </p:stCondLst>
                            <p:childTnLst>
                              <p:par>
                                <p:cTn id="8" presetID="1" presetClass="mediacall" presetSubtype="0" fill="hold" nodeType="afterEffect">
                                  <p:stCondLst>
                                    <p:cond delay="0"/>
                                  </p:stCondLst>
                                  <p:childTnLst>
                                    <p:cmd type="call" cmd="playFrom(0.0)">
                                      <p:cBhvr>
                                        <p:cTn id="9" dur="337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0" fill="hold" display="0">
                  <p:stCondLst>
                    <p:cond delay="indefinite"/>
                  </p:stCondLst>
                </p:cTn>
                <p:tgtEl>
                  <p:spTgt spid="8"/>
                </p:tgtEl>
              </p:cMediaNode>
            </p:video>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8"/>
                                        </p:tgtEl>
                                      </p:cBhvr>
                                    </p:cmd>
                                  </p:childTnLst>
                                </p:cTn>
                              </p:par>
                            </p:childTnLst>
                          </p:cTn>
                        </p:par>
                      </p:childTnLst>
                    </p:cTn>
                  </p:par>
                </p:childTnLst>
              </p:cTn>
              <p:nextCondLst>
                <p:cond evt="onClick" delay="0">
                  <p:tgtEl>
                    <p:spTgt spid="8"/>
                  </p:tgtEl>
                </p:cond>
              </p:nextCondLst>
            </p:seq>
            <p:video>
              <p:cMediaNode vol="100000">
                <p:cTn id="16" fill="hold" display="0">
                  <p:stCondLst>
                    <p:cond delay="indefinite"/>
                  </p:stCondLst>
                </p:cTn>
                <p:tgtEl>
                  <p:spTgt spid="9"/>
                </p:tgtEl>
              </p:cMediaNode>
            </p:video>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72730" cy="1792968"/>
            <a:chOff x="0" y="0"/>
            <a:chExt cx="10096974" cy="2390624"/>
          </a:xfrm>
        </p:grpSpPr>
        <p:pic>
          <p:nvPicPr>
            <p:cNvPr id="3" name="Picture 3"/>
            <p:cNvPicPr>
              <a:picLocks noChangeAspect="1"/>
            </p:cNvPicPr>
            <p:nvPr/>
          </p:nvPicPr>
          <p:blipFill>
            <a:blip r:embed="rId7"/>
            <a:srcRect t="19622" b="19622"/>
            <a:stretch>
              <a:fillRect/>
            </a:stretch>
          </p:blipFill>
          <p:spPr>
            <a:xfrm>
              <a:off x="0" y="0"/>
              <a:ext cx="10096974" cy="2390624"/>
            </a:xfrm>
            <a:prstGeom prst="rect">
              <a:avLst/>
            </a:prstGeom>
          </p:spPr>
        </p:pic>
      </p:grpSp>
      <p:sp>
        <p:nvSpPr>
          <p:cNvPr id="4" name="TextBox 4"/>
          <p:cNvSpPr txBox="1"/>
          <p:nvPr/>
        </p:nvSpPr>
        <p:spPr>
          <a:xfrm>
            <a:off x="873078" y="1116475"/>
            <a:ext cx="5819775" cy="1286310"/>
          </a:xfrm>
          <a:prstGeom prst="rect">
            <a:avLst/>
          </a:prstGeom>
        </p:spPr>
        <p:txBody>
          <a:bodyPr lIns="0" tIns="0" rIns="0" bIns="0" rtlCol="0" anchor="t">
            <a:spAutoFit/>
          </a:bodyPr>
          <a:lstStyle/>
          <a:p>
            <a:pPr algn="l">
              <a:lnSpc>
                <a:spcPts val="5226"/>
              </a:lnSpc>
            </a:pPr>
            <a:r>
              <a:rPr lang="en-US" sz="3732" b="1" spc="410" dirty="0">
                <a:solidFill>
                  <a:srgbClr val="FFFFFF"/>
                </a:solidFill>
                <a:latin typeface="League Spartan"/>
                <a:ea typeface="League Spartan"/>
                <a:cs typeface="League Spartan"/>
                <a:sym typeface="League Spartan"/>
              </a:rPr>
              <a:t>NUESTRAS ÚLTIMAS ESTADÍSTICAS</a:t>
            </a:r>
          </a:p>
        </p:txBody>
      </p:sp>
      <p:sp>
        <p:nvSpPr>
          <p:cNvPr id="5" name="Freeform 5"/>
          <p:cNvSpPr/>
          <p:nvPr/>
        </p:nvSpPr>
        <p:spPr>
          <a:xfrm>
            <a:off x="511602" y="9859217"/>
            <a:ext cx="6525879" cy="74658"/>
          </a:xfrm>
          <a:custGeom>
            <a:avLst/>
            <a:gdLst/>
            <a:ahLst/>
            <a:cxnLst/>
            <a:rect l="l" t="t" r="r" b="b"/>
            <a:pathLst>
              <a:path w="6525879" h="74658">
                <a:moveTo>
                  <a:pt x="0" y="0"/>
                </a:moveTo>
                <a:lnTo>
                  <a:pt x="6525879" y="0"/>
                </a:lnTo>
                <a:lnTo>
                  <a:pt x="6525879" y="74658"/>
                </a:lnTo>
                <a:lnTo>
                  <a:pt x="0" y="74658"/>
                </a:lnTo>
                <a:lnTo>
                  <a:pt x="0" y="0"/>
                </a:lnTo>
                <a:close/>
              </a:path>
            </a:pathLst>
          </a:custGeom>
          <a:blipFill>
            <a:blip r:embed="rId8">
              <a:extLst>
                <a:ext uri="{96DAC541-7B7A-43D3-8B79-37D633B846F1}">
                  <asvg:svgBlip xmlns:asvg="http://schemas.microsoft.com/office/drawing/2016/SVG/main" r:embed="rId9"/>
                </a:ext>
              </a:extLst>
            </a:blip>
            <a:stretch>
              <a:fillRect t="-4320509" b="-4320509"/>
            </a:stretch>
          </a:blipFill>
        </p:spPr>
        <p:txBody>
          <a:bodyPr/>
          <a:lstStyle/>
          <a:p>
            <a:endParaRPr lang="es-ES"/>
          </a:p>
        </p:txBody>
      </p:sp>
      <p:grpSp>
        <p:nvGrpSpPr>
          <p:cNvPr id="6" name="Group 6"/>
          <p:cNvGrpSpPr/>
          <p:nvPr/>
        </p:nvGrpSpPr>
        <p:grpSpPr>
          <a:xfrm>
            <a:off x="-12730" y="73824"/>
            <a:ext cx="7572730" cy="1719144"/>
            <a:chOff x="0" y="0"/>
            <a:chExt cx="10096974" cy="2292192"/>
          </a:xfrm>
        </p:grpSpPr>
        <p:pic>
          <p:nvPicPr>
            <p:cNvPr id="7" name="Picture 7"/>
            <p:cNvPicPr>
              <a:picLocks noChangeAspect="1"/>
            </p:cNvPicPr>
            <p:nvPr/>
          </p:nvPicPr>
          <p:blipFill>
            <a:blip r:embed="rId10"/>
            <a:srcRect t="32895" b="32895"/>
            <a:stretch>
              <a:fillRect/>
            </a:stretch>
          </p:blipFill>
          <p:spPr>
            <a:xfrm>
              <a:off x="0" y="0"/>
              <a:ext cx="10096974" cy="2292192"/>
            </a:xfrm>
            <a:prstGeom prst="rect">
              <a:avLst/>
            </a:prstGeom>
          </p:spPr>
        </p:pic>
      </p:grpSp>
      <p:pic>
        <p:nvPicPr>
          <p:cNvPr id="8" name="Picture 8">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rcRect l="31317" r="28069"/>
          <a:stretch>
            <a:fillRect/>
          </a:stretch>
        </p:blipFill>
        <p:spPr>
          <a:xfrm>
            <a:off x="873078" y="3221396"/>
            <a:ext cx="2456261" cy="4541091"/>
          </a:xfrm>
          <a:prstGeom prst="rect">
            <a:avLst/>
          </a:prstGeom>
        </p:spPr>
      </p:pic>
      <p:pic>
        <p:nvPicPr>
          <p:cNvPr id="9" name="Picture 9">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12"/>
          <a:srcRect l="29054" r="28665"/>
          <a:stretch>
            <a:fillRect/>
          </a:stretch>
        </p:blipFill>
        <p:spPr>
          <a:xfrm>
            <a:off x="4486172" y="3221396"/>
            <a:ext cx="2551309" cy="4541091"/>
          </a:xfrm>
          <a:prstGeom prst="rect">
            <a:avLst/>
          </a:prstGeom>
        </p:spPr>
      </p:pic>
      <p:sp>
        <p:nvSpPr>
          <p:cNvPr id="10" name="TextBox 10"/>
          <p:cNvSpPr txBox="1"/>
          <p:nvPr/>
        </p:nvSpPr>
        <p:spPr>
          <a:xfrm>
            <a:off x="4090011" y="10197237"/>
            <a:ext cx="2686050" cy="181532"/>
          </a:xfrm>
          <a:prstGeom prst="rect">
            <a:avLst/>
          </a:prstGeom>
        </p:spPr>
        <p:txBody>
          <a:bodyPr lIns="0" tIns="0" rIns="0" bIns="0" rtlCol="0" anchor="t">
            <a:spAutoFit/>
          </a:bodyPr>
          <a:lstStyle/>
          <a:p>
            <a:pPr algn="r">
              <a:lnSpc>
                <a:spcPts val="1544"/>
              </a:lnSpc>
            </a:pPr>
            <a:r>
              <a:rPr lang="en-US" sz="1103" b="1" spc="22">
                <a:solidFill>
                  <a:srgbClr val="444440"/>
                </a:solidFill>
                <a:latin typeface="Open Sans 1 Bold"/>
                <a:ea typeface="Open Sans 1 Bold"/>
                <a:cs typeface="Open Sans 1 Bold"/>
                <a:sym typeface="Open Sans 1 Bold"/>
              </a:rPr>
              <a:t>02</a:t>
            </a:r>
          </a:p>
        </p:txBody>
      </p:sp>
      <p:sp>
        <p:nvSpPr>
          <p:cNvPr id="11" name="TextBox 11"/>
          <p:cNvSpPr txBox="1"/>
          <p:nvPr/>
        </p:nvSpPr>
        <p:spPr>
          <a:xfrm>
            <a:off x="551065" y="10197237"/>
            <a:ext cx="2686050" cy="181532"/>
          </a:xfrm>
          <a:prstGeom prst="rect">
            <a:avLst/>
          </a:prstGeom>
        </p:spPr>
        <p:txBody>
          <a:bodyPr lIns="0" tIns="0" rIns="0" bIns="0" rtlCol="0" anchor="t">
            <a:spAutoFit/>
          </a:bodyPr>
          <a:lstStyle/>
          <a:p>
            <a:pPr algn="l">
              <a:lnSpc>
                <a:spcPts val="1544"/>
              </a:lnSpc>
            </a:pPr>
            <a:r>
              <a:rPr lang="en-US" sz="1103" b="1" spc="22">
                <a:solidFill>
                  <a:srgbClr val="444440"/>
                </a:solidFill>
                <a:latin typeface="Open Sans 1 Bold"/>
                <a:ea typeface="Open Sans 1 Bold"/>
                <a:cs typeface="Open Sans 1 Bold"/>
                <a:sym typeface="Open Sans 1 Bold"/>
              </a:rPr>
              <a:t>IMOV FISIOTERAPIA - BIOMECÁNICA</a:t>
            </a:r>
          </a:p>
        </p:txBody>
      </p:sp>
      <p:sp>
        <p:nvSpPr>
          <p:cNvPr id="12" name="TextBox 12"/>
          <p:cNvSpPr txBox="1"/>
          <p:nvPr/>
        </p:nvSpPr>
        <p:spPr>
          <a:xfrm>
            <a:off x="2145867" y="611152"/>
            <a:ext cx="3255536" cy="513514"/>
          </a:xfrm>
          <a:prstGeom prst="rect">
            <a:avLst/>
          </a:prstGeom>
        </p:spPr>
        <p:txBody>
          <a:bodyPr lIns="0" tIns="0" rIns="0" bIns="0" rtlCol="0" anchor="t">
            <a:spAutoFit/>
          </a:bodyPr>
          <a:lstStyle/>
          <a:p>
            <a:pPr algn="l">
              <a:lnSpc>
                <a:spcPts val="4246"/>
              </a:lnSpc>
            </a:pPr>
            <a:r>
              <a:rPr lang="en-US" sz="3032" b="1" spc="333">
                <a:solidFill>
                  <a:srgbClr val="FFFFFF"/>
                </a:solidFill>
                <a:latin typeface="League Spartan"/>
                <a:ea typeface="League Spartan"/>
                <a:cs typeface="League Spartan"/>
                <a:sym typeface="League Spartan"/>
              </a:rPr>
              <a:t>EVALUACIÓN</a:t>
            </a:r>
          </a:p>
        </p:txBody>
      </p:sp>
      <p:sp>
        <p:nvSpPr>
          <p:cNvPr id="13" name="CuadroTexto 12">
            <a:extLst>
              <a:ext uri="{FF2B5EF4-FFF2-40B4-BE49-F238E27FC236}">
                <a16:creationId xmlns:a16="http://schemas.microsoft.com/office/drawing/2014/main" id="{58339C3F-0DC2-85C4-F324-290288B0FCC7}"/>
              </a:ext>
            </a:extLst>
          </p:cNvPr>
          <p:cNvSpPr txBox="1"/>
          <p:nvPr/>
        </p:nvSpPr>
        <p:spPr>
          <a:xfrm>
            <a:off x="774331" y="2807521"/>
            <a:ext cx="1784719" cy="369332"/>
          </a:xfrm>
          <a:prstGeom prst="rect">
            <a:avLst/>
          </a:prstGeom>
          <a:noFill/>
        </p:spPr>
        <p:txBody>
          <a:bodyPr wrap="none" rtlCol="0">
            <a:spAutoFit/>
          </a:bodyPr>
          <a:lstStyle/>
          <a:p>
            <a:r>
              <a:rPr lang="es-ES" u="sng" dirty="0"/>
              <a:t>Reproducir vídeo</a:t>
            </a:r>
          </a:p>
        </p:txBody>
      </p:sp>
      <p:sp>
        <p:nvSpPr>
          <p:cNvPr id="14" name="CuadroTexto 13">
            <a:extLst>
              <a:ext uri="{FF2B5EF4-FFF2-40B4-BE49-F238E27FC236}">
                <a16:creationId xmlns:a16="http://schemas.microsoft.com/office/drawing/2014/main" id="{BA4B3DD2-A423-3085-35D9-77EF334D9010}"/>
              </a:ext>
            </a:extLst>
          </p:cNvPr>
          <p:cNvSpPr txBox="1"/>
          <p:nvPr/>
        </p:nvSpPr>
        <p:spPr>
          <a:xfrm>
            <a:off x="4355731" y="2843768"/>
            <a:ext cx="1784719" cy="369332"/>
          </a:xfrm>
          <a:prstGeom prst="rect">
            <a:avLst/>
          </a:prstGeom>
          <a:noFill/>
        </p:spPr>
        <p:txBody>
          <a:bodyPr wrap="none" rtlCol="0">
            <a:spAutoFit/>
          </a:bodyPr>
          <a:lstStyle/>
          <a:p>
            <a:r>
              <a:rPr lang="es-ES" u="sng" dirty="0"/>
              <a:t>Reproducir vídeo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20" fill="hold"/>
                                        <p:tgtEl>
                                          <p:spTgt spid="9"/>
                                        </p:tgtEl>
                                      </p:cBhvr>
                                    </p:cmd>
                                  </p:childTnLst>
                                </p:cTn>
                              </p:par>
                            </p:childTnLst>
                          </p:cTn>
                        </p:par>
                        <p:par>
                          <p:cTn id="7" fill="hold">
                            <p:stCondLst>
                              <p:cond delay="3520"/>
                            </p:stCondLst>
                            <p:childTnLst>
                              <p:par>
                                <p:cTn id="8" presetID="1" presetClass="mediacall" presetSubtype="0" fill="hold" nodeType="afterEffect">
                                  <p:stCondLst>
                                    <p:cond delay="0"/>
                                  </p:stCondLst>
                                  <p:childTnLst>
                                    <p:cmd type="call" cmd="playFrom(0.0)">
                                      <p:cBhvr>
                                        <p:cTn id="9" dur="119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0" fill="hold" display="0">
                  <p:stCondLst>
                    <p:cond delay="indefinite"/>
                  </p:stCondLst>
                </p:cTn>
                <p:tgtEl>
                  <p:spTgt spid="9"/>
                </p:tgtEl>
              </p:cMediaNode>
            </p:video>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9"/>
                                        </p:tgtEl>
                                      </p:cBhvr>
                                    </p:cmd>
                                  </p:childTnLst>
                                </p:cTn>
                              </p:par>
                            </p:childTnLst>
                          </p:cTn>
                        </p:par>
                      </p:childTnLst>
                    </p:cTn>
                  </p:par>
                </p:childTnLst>
              </p:cTn>
              <p:nextCondLst>
                <p:cond evt="onClick" delay="0">
                  <p:tgtEl>
                    <p:spTgt spid="9"/>
                  </p:tgtEl>
                </p:cond>
              </p:nextCondLst>
            </p:seq>
            <p:video>
              <p:cMediaNode vol="100000">
                <p:cTn id="16" fill="hold" display="0">
                  <p:stCondLst>
                    <p:cond delay="indefinite"/>
                  </p:stCondLst>
                </p:cTn>
                <p:tgtEl>
                  <p:spTgt spid="8"/>
                </p:tgtEl>
              </p:cMediaNode>
            </p:video>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72730" cy="1792968"/>
            <a:chOff x="0" y="0"/>
            <a:chExt cx="10096974" cy="2390624"/>
          </a:xfrm>
        </p:grpSpPr>
        <p:pic>
          <p:nvPicPr>
            <p:cNvPr id="3" name="Picture 3"/>
            <p:cNvPicPr>
              <a:picLocks noChangeAspect="1"/>
            </p:cNvPicPr>
            <p:nvPr/>
          </p:nvPicPr>
          <p:blipFill>
            <a:blip r:embed="rId2"/>
            <a:srcRect t="19622" b="19622"/>
            <a:stretch>
              <a:fillRect/>
            </a:stretch>
          </p:blipFill>
          <p:spPr>
            <a:xfrm>
              <a:off x="0" y="0"/>
              <a:ext cx="10096974" cy="2390624"/>
            </a:xfrm>
            <a:prstGeom prst="rect">
              <a:avLst/>
            </a:prstGeom>
          </p:spPr>
        </p:pic>
      </p:grpSp>
      <p:sp>
        <p:nvSpPr>
          <p:cNvPr id="4" name="TextBox 4"/>
          <p:cNvSpPr txBox="1"/>
          <p:nvPr/>
        </p:nvSpPr>
        <p:spPr>
          <a:xfrm>
            <a:off x="873078" y="1116475"/>
            <a:ext cx="5819775" cy="1286310"/>
          </a:xfrm>
          <a:prstGeom prst="rect">
            <a:avLst/>
          </a:prstGeom>
        </p:spPr>
        <p:txBody>
          <a:bodyPr lIns="0" tIns="0" rIns="0" bIns="0" rtlCol="0" anchor="t">
            <a:spAutoFit/>
          </a:bodyPr>
          <a:lstStyle/>
          <a:p>
            <a:pPr algn="l">
              <a:lnSpc>
                <a:spcPts val="5226"/>
              </a:lnSpc>
            </a:pPr>
            <a:r>
              <a:rPr lang="en-US" sz="3732" b="1" spc="410">
                <a:solidFill>
                  <a:srgbClr val="FFFFFF"/>
                </a:solidFill>
                <a:latin typeface="League Spartan"/>
                <a:ea typeface="League Spartan"/>
                <a:cs typeface="League Spartan"/>
                <a:sym typeface="League Spartan"/>
              </a:rPr>
              <a:t>NUESTRAS ÚLTIMAS ESTADÍSTICAS</a:t>
            </a:r>
          </a:p>
        </p:txBody>
      </p:sp>
      <p:sp>
        <p:nvSpPr>
          <p:cNvPr id="5" name="Freeform 5"/>
          <p:cNvSpPr/>
          <p:nvPr/>
        </p:nvSpPr>
        <p:spPr>
          <a:xfrm>
            <a:off x="511602" y="9859217"/>
            <a:ext cx="6525879" cy="74658"/>
          </a:xfrm>
          <a:custGeom>
            <a:avLst/>
            <a:gdLst/>
            <a:ahLst/>
            <a:cxnLst/>
            <a:rect l="l" t="t" r="r" b="b"/>
            <a:pathLst>
              <a:path w="6525879" h="74658">
                <a:moveTo>
                  <a:pt x="0" y="0"/>
                </a:moveTo>
                <a:lnTo>
                  <a:pt x="6525879" y="0"/>
                </a:lnTo>
                <a:lnTo>
                  <a:pt x="6525879" y="74658"/>
                </a:lnTo>
                <a:lnTo>
                  <a:pt x="0" y="74658"/>
                </a:lnTo>
                <a:lnTo>
                  <a:pt x="0" y="0"/>
                </a:lnTo>
                <a:close/>
              </a:path>
            </a:pathLst>
          </a:custGeom>
          <a:blipFill>
            <a:blip r:embed="rId3">
              <a:extLst>
                <a:ext uri="{96DAC541-7B7A-43D3-8B79-37D633B846F1}">
                  <asvg:svgBlip xmlns:asvg="http://schemas.microsoft.com/office/drawing/2016/SVG/main" r:embed="rId4"/>
                </a:ext>
              </a:extLst>
            </a:blip>
            <a:stretch>
              <a:fillRect t="-4320509" b="-4320509"/>
            </a:stretch>
          </a:blipFill>
        </p:spPr>
        <p:txBody>
          <a:bodyPr/>
          <a:lstStyle/>
          <a:p>
            <a:endParaRPr lang="es-ES"/>
          </a:p>
        </p:txBody>
      </p:sp>
      <p:grpSp>
        <p:nvGrpSpPr>
          <p:cNvPr id="6" name="Group 6"/>
          <p:cNvGrpSpPr/>
          <p:nvPr/>
        </p:nvGrpSpPr>
        <p:grpSpPr>
          <a:xfrm>
            <a:off x="-12730" y="73824"/>
            <a:ext cx="7572730" cy="1719144"/>
            <a:chOff x="0" y="0"/>
            <a:chExt cx="10096974" cy="2292192"/>
          </a:xfrm>
        </p:grpSpPr>
        <p:pic>
          <p:nvPicPr>
            <p:cNvPr id="7" name="Picture 7"/>
            <p:cNvPicPr>
              <a:picLocks noChangeAspect="1"/>
            </p:cNvPicPr>
            <p:nvPr/>
          </p:nvPicPr>
          <p:blipFill>
            <a:blip r:embed="rId5"/>
            <a:srcRect t="32895" b="32895"/>
            <a:stretch>
              <a:fillRect/>
            </a:stretch>
          </p:blipFill>
          <p:spPr>
            <a:xfrm>
              <a:off x="0" y="0"/>
              <a:ext cx="10096974" cy="2292192"/>
            </a:xfrm>
            <a:prstGeom prst="rect">
              <a:avLst/>
            </a:prstGeom>
          </p:spPr>
        </p:pic>
      </p:grpSp>
      <p:sp>
        <p:nvSpPr>
          <p:cNvPr id="8" name="TextBox 8"/>
          <p:cNvSpPr txBox="1"/>
          <p:nvPr/>
        </p:nvSpPr>
        <p:spPr>
          <a:xfrm>
            <a:off x="4090011" y="10197237"/>
            <a:ext cx="2686050" cy="181532"/>
          </a:xfrm>
          <a:prstGeom prst="rect">
            <a:avLst/>
          </a:prstGeom>
        </p:spPr>
        <p:txBody>
          <a:bodyPr lIns="0" tIns="0" rIns="0" bIns="0" rtlCol="0" anchor="t">
            <a:spAutoFit/>
          </a:bodyPr>
          <a:lstStyle/>
          <a:p>
            <a:pPr algn="r">
              <a:lnSpc>
                <a:spcPts val="1544"/>
              </a:lnSpc>
            </a:pPr>
            <a:r>
              <a:rPr lang="en-US" sz="1103" b="1" spc="22">
                <a:solidFill>
                  <a:srgbClr val="444440"/>
                </a:solidFill>
                <a:latin typeface="Open Sans 1 Bold"/>
                <a:ea typeface="Open Sans 1 Bold"/>
                <a:cs typeface="Open Sans 1 Bold"/>
                <a:sym typeface="Open Sans 1 Bold"/>
              </a:rPr>
              <a:t>02</a:t>
            </a:r>
          </a:p>
        </p:txBody>
      </p:sp>
      <p:sp>
        <p:nvSpPr>
          <p:cNvPr id="9" name="TextBox 9"/>
          <p:cNvSpPr txBox="1"/>
          <p:nvPr/>
        </p:nvSpPr>
        <p:spPr>
          <a:xfrm>
            <a:off x="551065" y="10197237"/>
            <a:ext cx="2686050" cy="181532"/>
          </a:xfrm>
          <a:prstGeom prst="rect">
            <a:avLst/>
          </a:prstGeom>
        </p:spPr>
        <p:txBody>
          <a:bodyPr lIns="0" tIns="0" rIns="0" bIns="0" rtlCol="0" anchor="t">
            <a:spAutoFit/>
          </a:bodyPr>
          <a:lstStyle/>
          <a:p>
            <a:pPr algn="l">
              <a:lnSpc>
                <a:spcPts val="1544"/>
              </a:lnSpc>
            </a:pPr>
            <a:r>
              <a:rPr lang="en-US" sz="1103" b="1" spc="22">
                <a:solidFill>
                  <a:srgbClr val="444440"/>
                </a:solidFill>
                <a:latin typeface="Open Sans 1 Bold"/>
                <a:ea typeface="Open Sans 1 Bold"/>
                <a:cs typeface="Open Sans 1 Bold"/>
                <a:sym typeface="Open Sans 1 Bold"/>
              </a:rPr>
              <a:t>IMOV FISIOTERAPIA - BIOMECÁNICA</a:t>
            </a:r>
          </a:p>
        </p:txBody>
      </p:sp>
      <p:sp>
        <p:nvSpPr>
          <p:cNvPr id="10" name="TextBox 10"/>
          <p:cNvSpPr txBox="1"/>
          <p:nvPr/>
        </p:nvSpPr>
        <p:spPr>
          <a:xfrm>
            <a:off x="2145867" y="114664"/>
            <a:ext cx="3255536" cy="1580314"/>
          </a:xfrm>
          <a:prstGeom prst="rect">
            <a:avLst/>
          </a:prstGeom>
        </p:spPr>
        <p:txBody>
          <a:bodyPr lIns="0" tIns="0" rIns="0" bIns="0" rtlCol="0" anchor="t">
            <a:spAutoFit/>
          </a:bodyPr>
          <a:lstStyle/>
          <a:p>
            <a:pPr algn="l">
              <a:lnSpc>
                <a:spcPts val="4246"/>
              </a:lnSpc>
            </a:pPr>
            <a:r>
              <a:rPr lang="en-US" sz="3032" b="1" spc="333">
                <a:solidFill>
                  <a:srgbClr val="FFFFFF"/>
                </a:solidFill>
                <a:latin typeface="League Spartan"/>
                <a:ea typeface="League Spartan"/>
                <a:cs typeface="League Spartan"/>
                <a:sym typeface="League Spartan"/>
              </a:rPr>
              <a:t>EJERCICIOS </a:t>
            </a:r>
          </a:p>
          <a:p>
            <a:pPr algn="l">
              <a:lnSpc>
                <a:spcPts val="4246"/>
              </a:lnSpc>
            </a:pPr>
            <a:r>
              <a:rPr lang="en-US" sz="3032" b="1" spc="333">
                <a:solidFill>
                  <a:srgbClr val="FFFFFF"/>
                </a:solidFill>
                <a:latin typeface="League Spartan"/>
                <a:ea typeface="League Spartan"/>
                <a:cs typeface="League Spartan"/>
                <a:sym typeface="League Spartan"/>
              </a:rPr>
              <a:t>ESTABILIDAD</a:t>
            </a:r>
          </a:p>
          <a:p>
            <a:pPr algn="l">
              <a:lnSpc>
                <a:spcPts val="4246"/>
              </a:lnSpc>
            </a:pPr>
            <a:r>
              <a:rPr lang="en-US" sz="3032" b="1" spc="333">
                <a:solidFill>
                  <a:srgbClr val="FFFFFF"/>
                </a:solidFill>
                <a:latin typeface="League Spartan"/>
                <a:ea typeface="League Spartan"/>
                <a:cs typeface="League Spartan"/>
                <a:sym typeface="League Spartan"/>
              </a:rPr>
              <a:t>DINÁMICA</a:t>
            </a:r>
          </a:p>
        </p:txBody>
      </p:sp>
      <p:sp>
        <p:nvSpPr>
          <p:cNvPr id="11" name="TextBox 11"/>
          <p:cNvSpPr txBox="1"/>
          <p:nvPr/>
        </p:nvSpPr>
        <p:spPr>
          <a:xfrm>
            <a:off x="756000" y="2156202"/>
            <a:ext cx="5923558" cy="2325370"/>
          </a:xfrm>
          <a:prstGeom prst="rect">
            <a:avLst/>
          </a:prstGeom>
        </p:spPr>
        <p:txBody>
          <a:bodyPr lIns="0" tIns="0" rIns="0" bIns="0" rtlCol="0" anchor="t">
            <a:spAutoFit/>
          </a:bodyPr>
          <a:lstStyle/>
          <a:p>
            <a:pPr algn="l">
              <a:lnSpc>
                <a:spcPts val="3079"/>
              </a:lnSpc>
            </a:pPr>
            <a:r>
              <a:rPr lang="en-US" sz="2199" b="1">
                <a:solidFill>
                  <a:srgbClr val="000000"/>
                </a:solidFill>
                <a:latin typeface="Open Sans 2 Bold"/>
                <a:ea typeface="Open Sans 2 Bold"/>
                <a:cs typeface="Open Sans 2 Bold"/>
                <a:sym typeface="Open Sans 2 Bold"/>
              </a:rPr>
              <a:t>BIRD DOG INVERSO + FIT BALL</a:t>
            </a:r>
          </a:p>
          <a:p>
            <a:pPr marL="474979" lvl="1" indent="-237490" algn="l">
              <a:lnSpc>
                <a:spcPts val="3079"/>
              </a:lnSpc>
              <a:buFont typeface="Arial"/>
              <a:buChar char="•"/>
            </a:pPr>
            <a:r>
              <a:rPr lang="en-US" sz="2199">
                <a:solidFill>
                  <a:srgbClr val="000000"/>
                </a:solidFill>
                <a:latin typeface="Open Sans 2"/>
                <a:ea typeface="Open Sans 2"/>
                <a:cs typeface="Open Sans 2"/>
                <a:sym typeface="Open Sans 2"/>
              </a:rPr>
              <a:t>2 series</a:t>
            </a:r>
          </a:p>
          <a:p>
            <a:pPr marL="474979" lvl="1" indent="-237490" algn="l">
              <a:lnSpc>
                <a:spcPts val="3079"/>
              </a:lnSpc>
              <a:buFont typeface="Arial"/>
              <a:buChar char="•"/>
            </a:pPr>
            <a:r>
              <a:rPr lang="en-US" sz="2199">
                <a:solidFill>
                  <a:srgbClr val="000000"/>
                </a:solidFill>
                <a:latin typeface="Open Sans 2"/>
                <a:ea typeface="Open Sans 2"/>
                <a:cs typeface="Open Sans 2"/>
                <a:sym typeface="Open Sans 2"/>
              </a:rPr>
              <a:t>6–10 repeticiones por lado</a:t>
            </a:r>
          </a:p>
          <a:p>
            <a:pPr marL="474979" lvl="1" indent="-237490" algn="l">
              <a:lnSpc>
                <a:spcPts val="3079"/>
              </a:lnSpc>
              <a:buFont typeface="Arial"/>
              <a:buChar char="•"/>
            </a:pPr>
            <a:r>
              <a:rPr lang="en-US" sz="2199">
                <a:solidFill>
                  <a:srgbClr val="000000"/>
                </a:solidFill>
                <a:latin typeface="Open Sans 2"/>
                <a:ea typeface="Open Sans 2"/>
                <a:cs typeface="Open Sans 2"/>
                <a:sym typeface="Open Sans 2"/>
              </a:rPr>
              <a:t>Ritmo lento (3–5 segundos por repetición)</a:t>
            </a:r>
          </a:p>
          <a:p>
            <a:pPr marL="474979" lvl="1" indent="-237490" algn="l">
              <a:lnSpc>
                <a:spcPts val="3079"/>
              </a:lnSpc>
              <a:buFont typeface="Arial"/>
              <a:buChar char="•"/>
            </a:pPr>
            <a:r>
              <a:rPr lang="en-US" sz="2199">
                <a:solidFill>
                  <a:srgbClr val="000000"/>
                </a:solidFill>
                <a:latin typeface="Open Sans 2"/>
                <a:ea typeface="Open Sans 2"/>
                <a:cs typeface="Open Sans 2"/>
                <a:sym typeface="Open Sans 2"/>
              </a:rPr>
              <a:t>Pausa de 1–2 s en la posición final</a:t>
            </a:r>
          </a:p>
          <a:p>
            <a:pPr algn="l">
              <a:lnSpc>
                <a:spcPts val="3079"/>
              </a:lnSpc>
            </a:pPr>
            <a:endParaRPr lang="en-US" sz="2199">
              <a:solidFill>
                <a:srgbClr val="000000"/>
              </a:solidFill>
              <a:latin typeface="Open Sans 2"/>
              <a:ea typeface="Open Sans 2"/>
              <a:cs typeface="Open Sans 2"/>
              <a:sym typeface="Open Sans 2"/>
            </a:endParaRPr>
          </a:p>
        </p:txBody>
      </p:sp>
      <p:sp>
        <p:nvSpPr>
          <p:cNvPr id="12" name="TextBox 12"/>
          <p:cNvSpPr txBox="1"/>
          <p:nvPr/>
        </p:nvSpPr>
        <p:spPr>
          <a:xfrm>
            <a:off x="756000" y="4631136"/>
            <a:ext cx="4694417" cy="1934846"/>
          </a:xfrm>
          <a:prstGeom prst="rect">
            <a:avLst/>
          </a:prstGeom>
        </p:spPr>
        <p:txBody>
          <a:bodyPr lIns="0" tIns="0" rIns="0" bIns="0" rtlCol="0" anchor="t">
            <a:spAutoFit/>
          </a:bodyPr>
          <a:lstStyle/>
          <a:p>
            <a:pPr algn="l">
              <a:lnSpc>
                <a:spcPts val="3079"/>
              </a:lnSpc>
              <a:spcBef>
                <a:spcPct val="0"/>
              </a:spcBef>
            </a:pPr>
            <a:r>
              <a:rPr lang="en-US" sz="2199" b="1" spc="43">
                <a:solidFill>
                  <a:srgbClr val="000000"/>
                </a:solidFill>
                <a:latin typeface="Open Sans 1 Bold"/>
                <a:ea typeface="Open Sans 1 Bold"/>
                <a:cs typeface="Open Sans 1 Bold"/>
                <a:sym typeface="Open Sans 1 Bold"/>
              </a:rPr>
              <a:t>PLANCHA LATERAL</a:t>
            </a:r>
          </a:p>
          <a:p>
            <a:pPr marL="474975" lvl="1" indent="-237487" algn="l">
              <a:lnSpc>
                <a:spcPts val="3079"/>
              </a:lnSpc>
              <a:buFont typeface="Arial"/>
              <a:buChar char="•"/>
            </a:pPr>
            <a:r>
              <a:rPr lang="en-US" sz="2199" spc="43">
                <a:solidFill>
                  <a:srgbClr val="000000"/>
                </a:solidFill>
                <a:latin typeface="Open Sans 1"/>
                <a:ea typeface="Open Sans 1"/>
                <a:cs typeface="Open Sans 1"/>
                <a:sym typeface="Open Sans 1"/>
              </a:rPr>
              <a:t>2 series</a:t>
            </a:r>
          </a:p>
          <a:p>
            <a:pPr marL="474975" lvl="1" indent="-237487" algn="l">
              <a:lnSpc>
                <a:spcPts val="3079"/>
              </a:lnSpc>
              <a:buFont typeface="Arial"/>
              <a:buChar char="•"/>
            </a:pPr>
            <a:r>
              <a:rPr lang="en-US" sz="2199" spc="43">
                <a:solidFill>
                  <a:srgbClr val="000000"/>
                </a:solidFill>
                <a:latin typeface="Open Sans 1"/>
                <a:ea typeface="Open Sans 1"/>
                <a:cs typeface="Open Sans 1"/>
                <a:sym typeface="Open Sans 1"/>
              </a:rPr>
              <a:t>20 segundos</a:t>
            </a:r>
          </a:p>
          <a:p>
            <a:pPr marL="474975" lvl="1" indent="-237487" algn="l">
              <a:lnSpc>
                <a:spcPts val="3079"/>
              </a:lnSpc>
              <a:buFont typeface="Arial"/>
              <a:buChar char="•"/>
            </a:pPr>
            <a:r>
              <a:rPr lang="en-US" sz="2199" spc="43">
                <a:solidFill>
                  <a:srgbClr val="000000"/>
                </a:solidFill>
                <a:latin typeface="Open Sans 1"/>
                <a:ea typeface="Open Sans 1"/>
                <a:cs typeface="Open Sans 1"/>
                <a:sym typeface="Open Sans 1"/>
              </a:rPr>
              <a:t>Máximo 40s si la técnica es perfecta</a:t>
            </a:r>
          </a:p>
        </p:txBody>
      </p:sp>
      <p:sp>
        <p:nvSpPr>
          <p:cNvPr id="13" name="TextBox 13"/>
          <p:cNvSpPr txBox="1"/>
          <p:nvPr/>
        </p:nvSpPr>
        <p:spPr>
          <a:xfrm>
            <a:off x="774620" y="6927932"/>
            <a:ext cx="4694417" cy="1934846"/>
          </a:xfrm>
          <a:prstGeom prst="rect">
            <a:avLst/>
          </a:prstGeom>
        </p:spPr>
        <p:txBody>
          <a:bodyPr lIns="0" tIns="0" rIns="0" bIns="0" rtlCol="0" anchor="t">
            <a:spAutoFit/>
          </a:bodyPr>
          <a:lstStyle/>
          <a:p>
            <a:pPr algn="l">
              <a:lnSpc>
                <a:spcPts val="3079"/>
              </a:lnSpc>
              <a:spcBef>
                <a:spcPct val="0"/>
              </a:spcBef>
            </a:pPr>
            <a:r>
              <a:rPr lang="en-US" sz="2199" b="1" spc="43">
                <a:solidFill>
                  <a:srgbClr val="000000"/>
                </a:solidFill>
                <a:latin typeface="Open Sans 1 Bold"/>
                <a:ea typeface="Open Sans 1 Bold"/>
                <a:cs typeface="Open Sans 1 Bold"/>
                <a:sym typeface="Open Sans 1 Bold"/>
              </a:rPr>
              <a:t>ROTACIÓN + ELEVACIÓN BANCO</a:t>
            </a:r>
          </a:p>
          <a:p>
            <a:pPr marL="474975" lvl="1" indent="-237487" algn="l">
              <a:lnSpc>
                <a:spcPts val="3079"/>
              </a:lnSpc>
              <a:buFont typeface="Arial"/>
              <a:buChar char="•"/>
            </a:pPr>
            <a:r>
              <a:rPr lang="en-US" sz="2199" spc="43">
                <a:solidFill>
                  <a:srgbClr val="000000"/>
                </a:solidFill>
                <a:latin typeface="Open Sans 1"/>
                <a:ea typeface="Open Sans 1"/>
                <a:cs typeface="Open Sans 1"/>
                <a:sym typeface="Open Sans 1"/>
              </a:rPr>
              <a:t>2 series</a:t>
            </a:r>
          </a:p>
          <a:p>
            <a:pPr marL="474975" lvl="1" indent="-237487" algn="l">
              <a:lnSpc>
                <a:spcPts val="3079"/>
              </a:lnSpc>
              <a:buFont typeface="Arial"/>
              <a:buChar char="•"/>
            </a:pPr>
            <a:r>
              <a:rPr lang="en-US" sz="2199" spc="43">
                <a:solidFill>
                  <a:srgbClr val="000000"/>
                </a:solidFill>
                <a:latin typeface="Open Sans 1"/>
                <a:ea typeface="Open Sans 1"/>
                <a:cs typeface="Open Sans 1"/>
                <a:sym typeface="Open Sans 1"/>
              </a:rPr>
              <a:t>20–45 segundos</a:t>
            </a:r>
          </a:p>
          <a:p>
            <a:pPr marL="474975" lvl="1" indent="-237487" algn="l">
              <a:lnSpc>
                <a:spcPts val="3079"/>
              </a:lnSpc>
              <a:buFont typeface="Arial"/>
              <a:buChar char="•"/>
            </a:pPr>
            <a:r>
              <a:rPr lang="en-US" sz="2199" spc="43">
                <a:solidFill>
                  <a:srgbClr val="000000"/>
                </a:solidFill>
                <a:latin typeface="Open Sans 1"/>
                <a:ea typeface="Open Sans 1"/>
                <a:cs typeface="Open Sans 1"/>
                <a:sym typeface="Open Sans 1"/>
              </a:rPr>
              <a:t>Máximo 60 s si la técnica es perfecta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489</Words>
  <Application>Microsoft Office PowerPoint</Application>
  <PresentationFormat>Personalizado</PresentationFormat>
  <Paragraphs>94</Paragraphs>
  <Slides>10</Slides>
  <Notes>1</Notes>
  <HiddenSlides>0</HiddenSlides>
  <MMClips>6</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10</vt:i4>
      </vt:variant>
    </vt:vector>
  </HeadingPairs>
  <TitlesOfParts>
    <vt:vector size="20" baseType="lpstr">
      <vt:lpstr>Arial</vt:lpstr>
      <vt:lpstr>Aptos</vt:lpstr>
      <vt:lpstr>Open Sans 1 Bold</vt:lpstr>
      <vt:lpstr>Open Sans 1</vt:lpstr>
      <vt:lpstr>League Spartan</vt:lpstr>
      <vt:lpstr>Lato Bold</vt:lpstr>
      <vt:lpstr>Open Sans 2 Bold</vt:lpstr>
      <vt:lpstr>Open Sans 2</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biomecanica carrera Celia Sánchez</dc:title>
  <cp:lastModifiedBy>angel Rueda</cp:lastModifiedBy>
  <cp:revision>2</cp:revision>
  <dcterms:created xsi:type="dcterms:W3CDTF">2006-08-16T00:00:00Z</dcterms:created>
  <dcterms:modified xsi:type="dcterms:W3CDTF">2026-01-24T22:22:55Z</dcterms:modified>
  <dc:identifier>DAG-SbossbA</dc:identifier>
</cp:coreProperties>
</file>